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85"/>
  </p:notesMasterIdLst>
  <p:sldIdLst>
    <p:sldId id="256" r:id="rId2"/>
    <p:sldId id="302" r:id="rId3"/>
    <p:sldId id="330" r:id="rId4"/>
    <p:sldId id="338" r:id="rId5"/>
    <p:sldId id="386" r:id="rId6"/>
    <p:sldId id="387" r:id="rId7"/>
    <p:sldId id="339" r:id="rId8"/>
    <p:sldId id="389" r:id="rId9"/>
    <p:sldId id="390" r:id="rId10"/>
    <p:sldId id="346" r:id="rId11"/>
    <p:sldId id="347" r:id="rId12"/>
    <p:sldId id="351" r:id="rId13"/>
    <p:sldId id="353" r:id="rId14"/>
    <p:sldId id="354" r:id="rId15"/>
    <p:sldId id="355" r:id="rId16"/>
    <p:sldId id="356" r:id="rId17"/>
    <p:sldId id="363" r:id="rId18"/>
    <p:sldId id="364" r:id="rId19"/>
    <p:sldId id="391" r:id="rId20"/>
    <p:sldId id="392" r:id="rId21"/>
    <p:sldId id="393" r:id="rId22"/>
    <p:sldId id="394" r:id="rId23"/>
    <p:sldId id="395" r:id="rId24"/>
    <p:sldId id="396" r:id="rId25"/>
    <p:sldId id="369" r:id="rId26"/>
    <p:sldId id="370" r:id="rId27"/>
    <p:sldId id="377" r:id="rId28"/>
    <p:sldId id="380" r:id="rId29"/>
    <p:sldId id="372" r:id="rId30"/>
    <p:sldId id="373" r:id="rId31"/>
    <p:sldId id="374" r:id="rId32"/>
    <p:sldId id="468" r:id="rId33"/>
    <p:sldId id="469" r:id="rId34"/>
    <p:sldId id="470" r:id="rId35"/>
    <p:sldId id="475" r:id="rId36"/>
    <p:sldId id="476" r:id="rId37"/>
    <p:sldId id="477" r:id="rId38"/>
    <p:sldId id="478" r:id="rId39"/>
    <p:sldId id="479" r:id="rId40"/>
    <p:sldId id="327" r:id="rId41"/>
    <p:sldId id="482" r:id="rId42"/>
    <p:sldId id="329" r:id="rId43"/>
    <p:sldId id="331" r:id="rId44"/>
    <p:sldId id="332" r:id="rId45"/>
    <p:sldId id="333" r:id="rId46"/>
    <p:sldId id="334" r:id="rId47"/>
    <p:sldId id="335" r:id="rId48"/>
    <p:sldId id="336" r:id="rId49"/>
    <p:sldId id="344" r:id="rId50"/>
    <p:sldId id="483" r:id="rId51"/>
    <p:sldId id="484" r:id="rId52"/>
    <p:sldId id="485" r:id="rId53"/>
    <p:sldId id="486" r:id="rId54"/>
    <p:sldId id="487" r:id="rId55"/>
    <p:sldId id="488" r:id="rId56"/>
    <p:sldId id="489" r:id="rId57"/>
    <p:sldId id="490" r:id="rId58"/>
    <p:sldId id="491" r:id="rId59"/>
    <p:sldId id="492" r:id="rId60"/>
    <p:sldId id="493" r:id="rId61"/>
    <p:sldId id="494" r:id="rId62"/>
    <p:sldId id="495" r:id="rId63"/>
    <p:sldId id="496" r:id="rId64"/>
    <p:sldId id="497" r:id="rId65"/>
    <p:sldId id="498" r:id="rId66"/>
    <p:sldId id="499" r:id="rId67"/>
    <p:sldId id="398" r:id="rId68"/>
    <p:sldId id="399" r:id="rId69"/>
    <p:sldId id="465" r:id="rId70"/>
    <p:sldId id="466" r:id="rId71"/>
    <p:sldId id="467" r:id="rId72"/>
    <p:sldId id="500" r:id="rId73"/>
    <p:sldId id="501" r:id="rId74"/>
    <p:sldId id="502" r:id="rId75"/>
    <p:sldId id="503" r:id="rId76"/>
    <p:sldId id="504" r:id="rId77"/>
    <p:sldId id="505" r:id="rId78"/>
    <p:sldId id="506" r:id="rId79"/>
    <p:sldId id="507" r:id="rId80"/>
    <p:sldId id="508" r:id="rId81"/>
    <p:sldId id="509" r:id="rId82"/>
    <p:sldId id="510" r:id="rId83"/>
    <p:sldId id="511" r:id="rId84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B4D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27102A9-8310-4765-A935-A1911B00CA55}" styleName="Helle Formatvorlage 1 - Akz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ED083AE6-46FA-4A59-8FB0-9F97EB10719F}" styleName="Helle Formatvorlage 3 - Akz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25" autoAdjust="0"/>
    <p:restoredTop sz="84896" autoAdjust="0"/>
  </p:normalViewPr>
  <p:slideViewPr>
    <p:cSldViewPr snapToGrid="0">
      <p:cViewPr varScale="1">
        <p:scale>
          <a:sx n="61" d="100"/>
          <a:sy n="61" d="100"/>
        </p:scale>
        <p:origin x="80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22C4EF-D8C7-4483-9221-D9BE8A5623B1}" type="datetimeFigureOut">
              <a:rPr lang="de-DE" smtClean="0"/>
              <a:t>29.01.2020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D60EBE-752B-4F1A-AC7C-0CFAF6B0E85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205673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Auf welche Daten hast du als Administrator zugriff? Welche „Macht“ hast du?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Wie läuft die Administration großer Datenbanken in </a:t>
            </a:r>
            <a:r>
              <a:rPr lang="de-DE"/>
              <a:t>der Realität ab?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D60EBE-752B-4F1A-AC7C-0CFAF6B0E859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371738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D60EBE-752B-4F1A-AC7C-0CFAF6B0E859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82891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Projektion: Tabelle wird komplett oder auf Spalten beschränkt ausgegeben.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D60EBE-752B-4F1A-AC7C-0CFAF6B0E859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440712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D60EBE-752B-4F1A-AC7C-0CFAF6B0E859}" type="slidenum">
              <a:rPr lang="de-DE" smtClean="0"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082044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526EA4-CDB7-4306-A409-ED385A527B66}" type="slidenum">
              <a:rPr lang="de-DE" altLang="de-DE"/>
              <a:pPr>
                <a:defRPr/>
              </a:pPr>
              <a:t>49</a:t>
            </a:fld>
            <a:endParaRPr lang="de-DE" altLang="de-DE"/>
          </a:p>
        </p:txBody>
      </p:sp>
      <p:sp>
        <p:nvSpPr>
          <p:cNvPr id="24579" name="Rectangle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4580" name="Rectangle 2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8886636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SELECT name, description</a:t>
            </a:r>
          </a:p>
          <a:p>
            <a:r>
              <a:rPr lang="en-US" dirty="0"/>
              <a:t>FROM  users, photos</a:t>
            </a:r>
          </a:p>
          <a:p>
            <a:r>
              <a:rPr lang="en-US" dirty="0"/>
              <a:t>WHERE description LIKE '%</a:t>
            </a:r>
            <a:r>
              <a:rPr lang="en-US" dirty="0" err="1"/>
              <a:t>mailand</a:t>
            </a:r>
            <a:r>
              <a:rPr lang="en-US" dirty="0"/>
              <a:t>%'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D60EBE-752B-4F1A-AC7C-0CFAF6B0E859}" type="slidenum">
              <a:rPr lang="de-DE" smtClean="0"/>
              <a:t>72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22512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D60EBE-752B-4F1A-AC7C-0CFAF6B0E859}" type="slidenum">
              <a:rPr lang="de-DE" smtClean="0"/>
              <a:t>75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010418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D60EBE-752B-4F1A-AC7C-0CFAF6B0E859}" type="slidenum">
              <a:rPr lang="de-DE" smtClean="0"/>
              <a:t>77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577602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C403E65-07C6-4A39-AD80-7CFA855D9D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1903445"/>
            <a:ext cx="10515600" cy="1352517"/>
          </a:xfrm>
          <a:solidFill>
            <a:schemeClr val="accent4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algn="ctr">
              <a:defRPr sz="6000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CA01800-2394-406B-8004-8F47938C05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352517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36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2DFCF04-767A-4CB5-A254-FE84EE115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5C39D-9D63-464D-94EF-FE26EC630ADB}" type="datetimeFigureOut">
              <a:rPr lang="de-DE" smtClean="0"/>
              <a:t>29.01.2020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FEC39DD-948A-4500-A117-5E8F2CCF46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B5894B8-40E8-4A8B-8B70-CB60259ED0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A75102-08F4-4686-90FE-6DC74EF403F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70347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CC020FE8-5C99-41F3-897C-614F212DF4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5C39D-9D63-464D-94EF-FE26EC630ADB}" type="datetimeFigureOut">
              <a:rPr lang="de-DE" smtClean="0"/>
              <a:t>29.01.2020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ABFB675B-F5F2-4832-946E-3642F34C5D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CE225B3-1001-498D-9BD1-32151403B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A75102-08F4-4686-90FE-6DC74EF403F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478947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51E8FD0-763D-4FB9-8390-48F913FB01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1CCB563-40E8-41F1-85AF-B9F2872A03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64ACB9B-2834-4039-9D74-B9D36953C1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107548A-A3E9-4722-A70D-D9ED209766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5C39D-9D63-464D-94EF-FE26EC630ADB}" type="datetimeFigureOut">
              <a:rPr lang="de-DE" smtClean="0"/>
              <a:t>29.01.2020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E315143-A2EB-4E38-8DBF-8CF5605CB3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6225C3C-F7A5-404D-8FD8-76E74014D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A75102-08F4-4686-90FE-6DC74EF403F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625944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539176-5CC9-49CA-B8F9-DA4303854D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8BAA1098-28BE-4342-9847-4B94E7AF2A5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A67A19AB-178D-43F6-8C52-565103137A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58107A9-5110-48D4-B025-28080BB164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5C39D-9D63-464D-94EF-FE26EC630ADB}" type="datetimeFigureOut">
              <a:rPr lang="de-DE" smtClean="0"/>
              <a:t>29.01.2020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0CD7545-8701-4DFB-AB53-2EFBCC2F9D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CD2E490-87BC-4B86-ABD3-B6FC135FF6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A75102-08F4-4686-90FE-6DC74EF403F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979663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082AC86-7283-478A-A760-DA7054DF25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B55E07FF-796E-4481-8E0D-124A2B5F02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B3622E1-E9B8-4768-96C4-DCACFD08A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5C39D-9D63-464D-94EF-FE26EC630ADB}" type="datetimeFigureOut">
              <a:rPr lang="de-DE" smtClean="0"/>
              <a:t>29.01.2020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3085824-38B8-408F-A3E0-6270893294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AA45A3A-416A-4817-8986-89F306F48A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A75102-08F4-4686-90FE-6DC74EF403F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656573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F07AD74B-FBEB-4584-82A3-88B7B658C06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B9219558-E321-4BEC-BB88-A36B4EFCDC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02F6941-BCA6-4D12-9122-16D5E41247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5C39D-9D63-464D-94EF-FE26EC630ADB}" type="datetimeFigureOut">
              <a:rPr lang="de-DE" smtClean="0"/>
              <a:t>29.01.2020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E09277D-77E6-4637-BF16-11624A023C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6E28E54-C487-4F71-8866-183537C735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A75102-08F4-4686-90FE-6DC74EF403F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946888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77427B2-6EBB-413E-B25F-8D8F98542B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AB0C498-1D25-45C1-8220-CCC244C9DE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5849C5D-6D11-43E9-9840-34DC68104E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5C39D-9D63-464D-94EF-FE26EC630ADB}" type="datetimeFigureOut">
              <a:rPr lang="de-DE" smtClean="0"/>
              <a:t>29.01.2020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68115F8-D9AC-4ED0-B6A5-91D18A8B8A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1770C79-7834-4483-B020-5B94D10A2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A75102-08F4-4686-90FE-6DC74EF403F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58525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77427B2-6EBB-413E-B25F-8D8F98542B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7502" y="365125"/>
            <a:ext cx="9646297" cy="1325563"/>
          </a:xfrm>
        </p:spPr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AB0C498-1D25-45C1-8220-CCC244C9DE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5849C5D-6D11-43E9-9840-34DC68104E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5C39D-9D63-464D-94EF-FE26EC630ADB}" type="datetimeFigureOut">
              <a:rPr lang="de-DE" smtClean="0"/>
              <a:t>29.01.2020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68115F8-D9AC-4ED0-B6A5-91D18A8B8A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1770C79-7834-4483-B020-5B94D10A2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A75102-08F4-4686-90FE-6DC74EF403FC}" type="slidenum">
              <a:rPr lang="de-DE" smtClean="0"/>
              <a:t>‹Nr.›</a:t>
            </a:fld>
            <a:endParaRPr lang="de-DE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B7890520-5BCC-41FF-9DD2-CB4842E94EA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200" y="365125"/>
            <a:ext cx="688500" cy="612000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0FE2C60B-C66B-4888-B650-5CB0B1EFD03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6450" y="1078688"/>
            <a:ext cx="612000" cy="61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9370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77427B2-6EBB-413E-B25F-8D8F98542B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7502" y="365125"/>
            <a:ext cx="9646297" cy="1325563"/>
          </a:xfrm>
        </p:spPr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AB0C498-1D25-45C1-8220-CCC244C9DE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5849C5D-6D11-43E9-9840-34DC68104E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5C39D-9D63-464D-94EF-FE26EC630ADB}" type="datetimeFigureOut">
              <a:rPr lang="de-DE" smtClean="0"/>
              <a:t>29.01.2020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68115F8-D9AC-4ED0-B6A5-91D18A8B8A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1770C79-7834-4483-B020-5B94D10A2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A75102-08F4-4686-90FE-6DC74EF403FC}" type="slidenum">
              <a:rPr lang="de-DE" smtClean="0"/>
              <a:t>‹Nr.›</a:t>
            </a:fld>
            <a:endParaRPr lang="de-DE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B7890520-5BCC-41FF-9DD2-CB4842E94EA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200" y="721906"/>
            <a:ext cx="688500" cy="61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7886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77427B2-6EBB-413E-B25F-8D8F98542B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7502" y="365125"/>
            <a:ext cx="9646297" cy="1325563"/>
          </a:xfrm>
        </p:spPr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AB0C498-1D25-45C1-8220-CCC244C9DE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5849C5D-6D11-43E9-9840-34DC68104E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5C39D-9D63-464D-94EF-FE26EC630ADB}" type="datetimeFigureOut">
              <a:rPr lang="de-DE" smtClean="0"/>
              <a:t>29.01.2020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68115F8-D9AC-4ED0-B6A5-91D18A8B8A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1770C79-7834-4483-B020-5B94D10A2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A75102-08F4-4686-90FE-6DC74EF403FC}" type="slidenum">
              <a:rPr lang="de-DE" smtClean="0"/>
              <a:t>‹Nr.›</a:t>
            </a:fld>
            <a:endParaRPr lang="de-DE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0FE2C60B-C66B-4888-B650-5CB0B1EFD03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200" y="721906"/>
            <a:ext cx="612000" cy="61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4808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8552D6-0C60-4F55-BFC3-4CEF977D73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30AB1F4-211E-4EF0-9111-3721AD99A1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F5C8BC3-B063-43C6-9973-0653C53E7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5C39D-9D63-464D-94EF-FE26EC630ADB}" type="datetimeFigureOut">
              <a:rPr lang="de-DE" smtClean="0"/>
              <a:t>29.01.2020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12DC953-575E-465B-97CB-51B3E50A82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A770E78-258B-4633-84C6-C8349F1B7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A75102-08F4-4686-90FE-6DC74EF403F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562538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EEE74AB-8FD0-4F36-A86D-42B829F95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EB7FE94-9505-4B1A-97E9-E2DAF6CD41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76F67A7-750F-488A-95E3-E0513B20BB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B7D0895-6950-4863-8275-96AF2D11A5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5C39D-9D63-464D-94EF-FE26EC630ADB}" type="datetimeFigureOut">
              <a:rPr lang="de-DE" smtClean="0"/>
              <a:t>29.01.2020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63B9FF0-1B0E-4CCC-BD76-682B62C08B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4822E90-39CA-4E96-8946-3F5291FC58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A75102-08F4-4686-90FE-6DC74EF403F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25098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5CD4F4-37E6-4CEA-9D4E-848F92C583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32FC207-7191-4FB6-B942-318EF85B13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2A5B85E-05D3-4A3E-93E3-5DCD1E2131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3A1A958E-A4D4-4D9D-A6A2-719292C431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5BEF43A8-837E-427F-A976-35AB4500456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50074227-92A7-4527-8FCA-F708B079D0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5C39D-9D63-464D-94EF-FE26EC630ADB}" type="datetimeFigureOut">
              <a:rPr lang="de-DE" smtClean="0"/>
              <a:t>29.01.2020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EFDA5D41-160F-452F-8331-C6A903DC91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94636312-928D-4F05-8865-4050A3C983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A75102-08F4-4686-90FE-6DC74EF403F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698602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B702B25-8523-4DDC-8FBD-1C6D30F6C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9DB160FC-9D7A-4C25-9AB7-9479D3C306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5C39D-9D63-464D-94EF-FE26EC630ADB}" type="datetimeFigureOut">
              <a:rPr lang="de-DE" smtClean="0"/>
              <a:t>29.01.2020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81DE009-AA4A-47CD-AB8A-0149BE8329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8FAE3C1-B69F-4E70-86FC-2C7C5F5DD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A75102-08F4-4686-90FE-6DC74EF403F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513405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AD3B81E0-95E4-4BA2-BABA-0DBA2478FD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FC71589-683F-4177-9C18-374188892B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C010F21-8F7B-4103-9156-646DB1251A5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05C39D-9D63-464D-94EF-FE26EC630ADB}" type="datetimeFigureOut">
              <a:rPr lang="de-DE" smtClean="0"/>
              <a:t>29.01.2020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4F76B38-D3C1-46DB-AB1C-920A66DEA3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09BCDC7-594C-4A46-A9BB-5AB543F132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A75102-08F4-4686-90FE-6DC74EF403FC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F7823230-77BA-4906-804D-C8044D39C378}"/>
              </a:ext>
            </a:extLst>
          </p:cNvPr>
          <p:cNvSpPr/>
          <p:nvPr userDrawn="1"/>
        </p:nvSpPr>
        <p:spPr>
          <a:xfrm>
            <a:off x="9744000" y="6822000"/>
            <a:ext cx="2448000" cy="3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1C8C7CC7-2141-4960-9F4D-5E1723F567CF}"/>
              </a:ext>
            </a:extLst>
          </p:cNvPr>
          <p:cNvSpPr/>
          <p:nvPr userDrawn="1"/>
        </p:nvSpPr>
        <p:spPr>
          <a:xfrm>
            <a:off x="4872000" y="6822000"/>
            <a:ext cx="2448000" cy="36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BC0BB104-7B4F-49F9-B1B5-12B4512D2959}"/>
              </a:ext>
            </a:extLst>
          </p:cNvPr>
          <p:cNvSpPr/>
          <p:nvPr userDrawn="1"/>
        </p:nvSpPr>
        <p:spPr>
          <a:xfrm>
            <a:off x="0" y="6822000"/>
            <a:ext cx="2448000" cy="3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6C215E74-B1C0-4612-BDE1-70EDDEE2D769}"/>
              </a:ext>
            </a:extLst>
          </p:cNvPr>
          <p:cNvSpPr/>
          <p:nvPr userDrawn="1"/>
        </p:nvSpPr>
        <p:spPr>
          <a:xfrm>
            <a:off x="7320000" y="6824644"/>
            <a:ext cx="2448000" cy="3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AE67D156-65DD-4112-BD34-7EB940A48C26}"/>
              </a:ext>
            </a:extLst>
          </p:cNvPr>
          <p:cNvSpPr/>
          <p:nvPr userDrawn="1"/>
        </p:nvSpPr>
        <p:spPr>
          <a:xfrm>
            <a:off x="2424000" y="6819356"/>
            <a:ext cx="2448000" cy="3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123139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96" r:id="rId3"/>
    <p:sldLayoutId id="2147483697" r:id="rId4"/>
    <p:sldLayoutId id="2147483698" r:id="rId5"/>
    <p:sldLayoutId id="2147483687" r:id="rId6"/>
    <p:sldLayoutId id="2147483688" r:id="rId7"/>
    <p:sldLayoutId id="2147483689" r:id="rId8"/>
    <p:sldLayoutId id="2147483690" r:id="rId9"/>
    <p:sldLayoutId id="2147483691" r:id="rId10"/>
    <p:sldLayoutId id="2147483692" r:id="rId11"/>
    <p:sldLayoutId id="2147483693" r:id="rId12"/>
    <p:sldLayoutId id="2147483694" r:id="rId13"/>
    <p:sldLayoutId id="2147483695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4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sv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sv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sv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sv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internetlivestats.com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755ED93-D93F-44B9-93C8-60B8F67B602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Informatik</a:t>
            </a:r>
          </a:p>
        </p:txBody>
      </p:sp>
      <p:sp>
        <p:nvSpPr>
          <p:cNvPr id="5" name="Untertitel 4">
            <a:extLst>
              <a:ext uri="{FF2B5EF4-FFF2-40B4-BE49-F238E27FC236}">
                <a16:creationId xmlns:a16="http://schemas.microsoft.com/office/drawing/2014/main" id="{C35BDF8B-A243-4E81-9735-A77500A76B2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© Anja Eckstein</a:t>
            </a:r>
          </a:p>
        </p:txBody>
      </p:sp>
    </p:spTree>
    <p:extLst>
      <p:ext uri="{BB962C8B-B14F-4D97-AF65-F5344CB8AC3E}">
        <p14:creationId xmlns:p14="http://schemas.microsoft.com/office/powerpoint/2010/main" val="21493522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/>
              <a:t>Zusammenfassung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marL="0" indent="0">
              <a:buNone/>
              <a:defRPr/>
            </a:pPr>
            <a:r>
              <a:rPr lang="de-DE" dirty="0"/>
              <a:t>Ein TKS ist prinzipiell nicht schlechter als ein DBMS!</a:t>
            </a:r>
          </a:p>
          <a:p>
            <a:pPr>
              <a:defRPr/>
            </a:pPr>
            <a:r>
              <a:rPr lang="de-DE" dirty="0"/>
              <a:t>Ein DBS verwaltet die Daten, die anschließend z.B. in einer Berechnung im TKS verwendet werden können.</a:t>
            </a:r>
          </a:p>
          <a:p>
            <a:pPr>
              <a:defRPr/>
            </a:pPr>
            <a:r>
              <a:rPr lang="de-DE" dirty="0"/>
              <a:t>Ein TKS kann nur wenige Daten verwalten, bietet dafür aber mehr (vordefinierte) Funktionen an.</a:t>
            </a:r>
          </a:p>
          <a:p>
            <a:pPr>
              <a:defRPr/>
            </a:pPr>
            <a:endParaRPr lang="de-DE" dirty="0"/>
          </a:p>
          <a:p>
            <a:pPr>
              <a:buFont typeface="Wingdings" panose="05000000000000000000" pitchFamily="2" charset="2"/>
              <a:buChar char="à"/>
              <a:defRPr/>
            </a:pPr>
            <a:r>
              <a:rPr lang="de-DE" dirty="0">
                <a:sym typeface="Wingdings" panose="05000000000000000000" pitchFamily="2" charset="2"/>
              </a:rPr>
              <a:t> Beides ist gleich gut. </a:t>
            </a:r>
          </a:p>
          <a:p>
            <a:pPr>
              <a:buFont typeface="Wingdings" panose="05000000000000000000" pitchFamily="2" charset="2"/>
              <a:buChar char="à"/>
              <a:defRPr/>
            </a:pPr>
            <a:r>
              <a:rPr lang="de-DE" dirty="0">
                <a:sym typeface="Wingdings" panose="05000000000000000000" pitchFamily="2" charset="2"/>
              </a:rPr>
              <a:t> Jedoch für verschiedene Anwendungsgebiete!</a:t>
            </a:r>
            <a:endParaRPr lang="de-DE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1AA21301-AC66-422A-AD5D-C893A8820C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50" r="2750"/>
          <a:stretch/>
        </p:blipFill>
        <p:spPr>
          <a:xfrm>
            <a:off x="1631505" y="266628"/>
            <a:ext cx="8958735" cy="6258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1182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/>
              <a:t>Tabellen in Datenbanken</a:t>
            </a:r>
          </a:p>
        </p:txBody>
      </p:sp>
      <p:sp>
        <p:nvSpPr>
          <p:cNvPr id="23555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altLang="de-DE" b="1"/>
              <a:t>2. Tabellen in Datenbanken</a:t>
            </a:r>
          </a:p>
          <a:p>
            <a:pPr marL="0" indent="0">
              <a:buNone/>
            </a:pPr>
            <a:r>
              <a:rPr lang="de-DE" altLang="de-DE"/>
              <a:t>Datenbanken verwenden intern Tabellen zum Ablegen von Informationen.</a:t>
            </a:r>
          </a:p>
        </p:txBody>
      </p:sp>
      <p:pic>
        <p:nvPicPr>
          <p:cNvPr id="2355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95341" y="3326165"/>
            <a:ext cx="7801318" cy="2088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B31405-1D68-4934-A6A4-4E9B9BC25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Tabellen in Datenbanken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7A705D24-06D5-4362-A2E9-BEAC0561E14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95341" y="2708920"/>
            <a:ext cx="7801319" cy="2088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Abgerundetes Rechteck 6">
            <a:extLst>
              <a:ext uri="{FF2B5EF4-FFF2-40B4-BE49-F238E27FC236}">
                <a16:creationId xmlns:a16="http://schemas.microsoft.com/office/drawing/2014/main" id="{BB134825-97EF-43D5-B65F-22114FF3FBF5}"/>
              </a:ext>
            </a:extLst>
          </p:cNvPr>
          <p:cNvSpPr/>
          <p:nvPr/>
        </p:nvSpPr>
        <p:spPr>
          <a:xfrm>
            <a:off x="2195340" y="2684464"/>
            <a:ext cx="1524173" cy="555351"/>
          </a:xfrm>
          <a:prstGeom prst="roundRect">
            <a:avLst/>
          </a:prstGeom>
          <a:solidFill>
            <a:schemeClr val="accent1">
              <a:alpha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5118DB24-AB6F-44D5-BDBD-2F57FF4C31FA}"/>
              </a:ext>
            </a:extLst>
          </p:cNvPr>
          <p:cNvCxnSpPr>
            <a:cxnSpLocks/>
            <a:stCxn id="8" idx="2"/>
            <a:endCxn id="6" idx="0"/>
          </p:cNvCxnSpPr>
          <p:nvPr/>
        </p:nvCxnSpPr>
        <p:spPr>
          <a:xfrm flipH="1">
            <a:off x="2957426" y="1816101"/>
            <a:ext cx="1153406" cy="868363"/>
          </a:xfrm>
          <a:prstGeom prst="straightConnector1">
            <a:avLst/>
          </a:prstGeom>
          <a:ln w="3810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feld 7">
            <a:extLst>
              <a:ext uri="{FF2B5EF4-FFF2-40B4-BE49-F238E27FC236}">
                <a16:creationId xmlns:a16="http://schemas.microsoft.com/office/drawing/2014/main" id="{CABEB782-8E4D-480F-A26D-D9FF8330F0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1026" y="1354138"/>
            <a:ext cx="1979613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CMU Sans Serif" panose="02000603000000000000" pitchFamily="2" charset="0"/>
                <a:cs typeface="CMU Sans Serif" panose="02000603000000000000" pitchFamily="2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CMU Sans Serif" panose="02000603000000000000" pitchFamily="2" charset="0"/>
                <a:cs typeface="CMU Sans Serif" panose="02000603000000000000" pitchFamily="2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CMU Sans Serif" panose="02000603000000000000" pitchFamily="2" charset="0"/>
                <a:cs typeface="CMU Sans Serif" panose="02000603000000000000" pitchFamily="2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CMU Sans Serif" panose="02000603000000000000" pitchFamily="2" charset="0"/>
                <a:cs typeface="CMU Sans Serif" panose="02000603000000000000" pitchFamily="2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CMU Sans Serif" panose="02000603000000000000" pitchFamily="2" charset="0"/>
                <a:cs typeface="CMU Sans Serif" panose="02000603000000000000" pitchFamily="2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CMU Sans Serif" panose="02000603000000000000" pitchFamily="2" charset="0"/>
                <a:cs typeface="CMU Sans Serif" panose="02000603000000000000" pitchFamily="2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CMU Sans Serif" panose="02000603000000000000" pitchFamily="2" charset="0"/>
                <a:cs typeface="CMU Sans Serif" panose="02000603000000000000" pitchFamily="2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CMU Sans Serif" panose="02000603000000000000" pitchFamily="2" charset="0"/>
                <a:cs typeface="CMU Sans Serif" panose="02000603000000000000" pitchFamily="2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CMU Sans Serif" panose="02000603000000000000" pitchFamily="2" charset="0"/>
                <a:cs typeface="CMU Sans Serif" panose="02000603000000000000" pitchFamily="2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de-DE" sz="2400" b="1">
                <a:solidFill>
                  <a:schemeClr val="accent1"/>
                </a:solidFill>
              </a:rPr>
              <a:t>Tabellenname</a:t>
            </a:r>
          </a:p>
        </p:txBody>
      </p:sp>
      <p:sp>
        <p:nvSpPr>
          <p:cNvPr id="9" name="Abgerundetes Rechteck 9">
            <a:extLst>
              <a:ext uri="{FF2B5EF4-FFF2-40B4-BE49-F238E27FC236}">
                <a16:creationId xmlns:a16="http://schemas.microsoft.com/office/drawing/2014/main" id="{0B96C843-91BD-4D27-B16A-FB5BAE780F68}"/>
              </a:ext>
            </a:extLst>
          </p:cNvPr>
          <p:cNvSpPr/>
          <p:nvPr/>
        </p:nvSpPr>
        <p:spPr>
          <a:xfrm>
            <a:off x="3816351" y="2708920"/>
            <a:ext cx="6180309" cy="530895"/>
          </a:xfrm>
          <a:prstGeom prst="roundRect">
            <a:avLst/>
          </a:prstGeom>
          <a:solidFill>
            <a:schemeClr val="accent2">
              <a:alpha val="6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746F6E05-6187-4E92-8876-4F7FA871C7FD}"/>
              </a:ext>
            </a:extLst>
          </p:cNvPr>
          <p:cNvCxnSpPr>
            <a:cxnSpLocks/>
            <a:stCxn id="11" idx="2"/>
            <a:endCxn id="9" idx="0"/>
          </p:cNvCxnSpPr>
          <p:nvPr/>
        </p:nvCxnSpPr>
        <p:spPr>
          <a:xfrm flipH="1">
            <a:off x="6906506" y="1780879"/>
            <a:ext cx="1245909" cy="928041"/>
          </a:xfrm>
          <a:prstGeom prst="straightConnector1">
            <a:avLst/>
          </a:prstGeom>
          <a:ln w="3810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>
            <a:extLst>
              <a:ext uri="{FF2B5EF4-FFF2-40B4-BE49-F238E27FC236}">
                <a16:creationId xmlns:a16="http://schemas.microsoft.com/office/drawing/2014/main" id="{3E60B7C1-1907-4660-BD25-ED0C394FBF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45225" y="1319214"/>
            <a:ext cx="381437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CMU Sans Serif" panose="02000603000000000000" pitchFamily="2" charset="0"/>
                <a:cs typeface="CMU Sans Serif" panose="02000603000000000000" pitchFamily="2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CMU Sans Serif" panose="02000603000000000000" pitchFamily="2" charset="0"/>
                <a:cs typeface="CMU Sans Serif" panose="02000603000000000000" pitchFamily="2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CMU Sans Serif" panose="02000603000000000000" pitchFamily="2" charset="0"/>
                <a:cs typeface="CMU Sans Serif" panose="02000603000000000000" pitchFamily="2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CMU Sans Serif" panose="02000603000000000000" pitchFamily="2" charset="0"/>
                <a:cs typeface="CMU Sans Serif" panose="02000603000000000000" pitchFamily="2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CMU Sans Serif" panose="02000603000000000000" pitchFamily="2" charset="0"/>
                <a:cs typeface="CMU Sans Serif" panose="02000603000000000000" pitchFamily="2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CMU Sans Serif" panose="02000603000000000000" pitchFamily="2" charset="0"/>
                <a:cs typeface="CMU Sans Serif" panose="02000603000000000000" pitchFamily="2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CMU Sans Serif" panose="02000603000000000000" pitchFamily="2" charset="0"/>
                <a:cs typeface="CMU Sans Serif" panose="02000603000000000000" pitchFamily="2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CMU Sans Serif" panose="02000603000000000000" pitchFamily="2" charset="0"/>
                <a:cs typeface="CMU Sans Serif" panose="02000603000000000000" pitchFamily="2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CMU Sans Serif" panose="02000603000000000000" pitchFamily="2" charset="0"/>
                <a:cs typeface="CMU Sans Serif" panose="02000603000000000000" pitchFamily="2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de-DE" sz="2400" b="1">
                <a:solidFill>
                  <a:schemeClr val="accent2"/>
                </a:solidFill>
              </a:rPr>
              <a:t>Attribute mit Attributnamen</a:t>
            </a:r>
          </a:p>
        </p:txBody>
      </p: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13E92D9A-401F-47FC-9075-3449AAA4DB8D}"/>
              </a:ext>
            </a:extLst>
          </p:cNvPr>
          <p:cNvCxnSpPr/>
          <p:nvPr/>
        </p:nvCxnSpPr>
        <p:spPr>
          <a:xfrm flipH="1" flipV="1">
            <a:off x="8112125" y="3878263"/>
            <a:ext cx="687388" cy="1573212"/>
          </a:xfrm>
          <a:prstGeom prst="straightConnector1">
            <a:avLst/>
          </a:prstGeom>
          <a:ln w="38100">
            <a:solidFill>
              <a:schemeClr val="accent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1870773F-9EA8-4583-8EBA-7AFCF26C20FD}"/>
              </a:ext>
            </a:extLst>
          </p:cNvPr>
          <p:cNvCxnSpPr/>
          <p:nvPr/>
        </p:nvCxnSpPr>
        <p:spPr>
          <a:xfrm flipV="1">
            <a:off x="9144000" y="3535364"/>
            <a:ext cx="192088" cy="1900237"/>
          </a:xfrm>
          <a:prstGeom prst="straightConnector1">
            <a:avLst/>
          </a:prstGeom>
          <a:ln w="38100">
            <a:solidFill>
              <a:schemeClr val="accent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feld 13">
            <a:extLst>
              <a:ext uri="{FF2B5EF4-FFF2-40B4-BE49-F238E27FC236}">
                <a16:creationId xmlns:a16="http://schemas.microsoft.com/office/drawing/2014/main" id="{71D5AD35-9E33-450B-8921-C59FEAAD6C0A}"/>
              </a:ext>
            </a:extLst>
          </p:cNvPr>
          <p:cNvSpPr txBox="1"/>
          <p:nvPr/>
        </p:nvSpPr>
        <p:spPr>
          <a:xfrm>
            <a:off x="8039744" y="5445224"/>
            <a:ext cx="1944688" cy="46196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de-DE" sz="2400" b="1" dirty="0">
                <a:solidFill>
                  <a:schemeClr val="accent5"/>
                </a:solidFill>
              </a:rPr>
              <a:t>Attributwerte</a:t>
            </a:r>
          </a:p>
        </p:txBody>
      </p:sp>
      <p:sp>
        <p:nvSpPr>
          <p:cNvPr id="15" name="Abgerundetes Rechteck 15">
            <a:extLst>
              <a:ext uri="{FF2B5EF4-FFF2-40B4-BE49-F238E27FC236}">
                <a16:creationId xmlns:a16="http://schemas.microsoft.com/office/drawing/2014/main" id="{468BE248-0949-43D0-9080-73265ED8404A}"/>
              </a:ext>
            </a:extLst>
          </p:cNvPr>
          <p:cNvSpPr/>
          <p:nvPr/>
        </p:nvSpPr>
        <p:spPr>
          <a:xfrm>
            <a:off x="3816351" y="3659312"/>
            <a:ext cx="6180309" cy="377824"/>
          </a:xfrm>
          <a:prstGeom prst="roundRect">
            <a:avLst/>
          </a:prstGeom>
          <a:solidFill>
            <a:srgbClr val="758085">
              <a:alpha val="60000"/>
            </a:srgbClr>
          </a:solidFill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E9302017-697C-4E79-92F1-5EC46431DAEF}"/>
              </a:ext>
            </a:extLst>
          </p:cNvPr>
          <p:cNvCxnSpPr>
            <a:cxnSpLocks/>
            <a:stCxn id="17" idx="0"/>
            <a:endCxn id="15" idx="1"/>
          </p:cNvCxnSpPr>
          <p:nvPr/>
        </p:nvCxnSpPr>
        <p:spPr>
          <a:xfrm flipV="1">
            <a:off x="2706688" y="3848224"/>
            <a:ext cx="1109662" cy="325314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feld 16">
            <a:extLst>
              <a:ext uri="{FF2B5EF4-FFF2-40B4-BE49-F238E27FC236}">
                <a16:creationId xmlns:a16="http://schemas.microsoft.com/office/drawing/2014/main" id="{21784E36-C994-4555-BFD8-F25493DAB1FC}"/>
              </a:ext>
            </a:extLst>
          </p:cNvPr>
          <p:cNvSpPr txBox="1"/>
          <p:nvPr/>
        </p:nvSpPr>
        <p:spPr>
          <a:xfrm>
            <a:off x="1621632" y="4173538"/>
            <a:ext cx="2170113" cy="8318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de-DE" sz="2400" b="1" dirty="0">
                <a:solidFill>
                  <a:schemeClr val="accent6">
                    <a:lumMod val="75000"/>
                  </a:schemeClr>
                </a:solidFill>
              </a:rPr>
              <a:t>Datensatz / </a:t>
            </a:r>
          </a:p>
          <a:p>
            <a:pPr>
              <a:defRPr/>
            </a:pPr>
            <a:r>
              <a:rPr lang="de-DE" sz="2400" b="1" dirty="0">
                <a:solidFill>
                  <a:schemeClr val="accent6">
                    <a:lumMod val="75000"/>
                  </a:schemeClr>
                </a:solidFill>
              </a:rPr>
              <a:t>(Daten-) Objekt</a:t>
            </a:r>
          </a:p>
        </p:txBody>
      </p:sp>
      <p:sp>
        <p:nvSpPr>
          <p:cNvPr id="18" name="Abgerundetes Rechteck 18">
            <a:extLst>
              <a:ext uri="{FF2B5EF4-FFF2-40B4-BE49-F238E27FC236}">
                <a16:creationId xmlns:a16="http://schemas.microsoft.com/office/drawing/2014/main" id="{482EC118-8A58-4228-9B49-2D4CEE27F052}"/>
              </a:ext>
            </a:extLst>
          </p:cNvPr>
          <p:cNvSpPr/>
          <p:nvPr/>
        </p:nvSpPr>
        <p:spPr>
          <a:xfrm>
            <a:off x="3805239" y="2732089"/>
            <a:ext cx="647872" cy="1736724"/>
          </a:xfrm>
          <a:prstGeom prst="roundRect">
            <a:avLst>
              <a:gd name="adj" fmla="val 0"/>
            </a:avLst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9" name="Geschweifte Klammer rechts 18">
            <a:extLst>
              <a:ext uri="{FF2B5EF4-FFF2-40B4-BE49-F238E27FC236}">
                <a16:creationId xmlns:a16="http://schemas.microsoft.com/office/drawing/2014/main" id="{58001ACB-7AF8-49F1-9C22-CFF14BCF76B7}"/>
              </a:ext>
            </a:extLst>
          </p:cNvPr>
          <p:cNvSpPr/>
          <p:nvPr/>
        </p:nvSpPr>
        <p:spPr>
          <a:xfrm rot="5400000">
            <a:off x="3764050" y="4622317"/>
            <a:ext cx="730250" cy="647872"/>
          </a:xfrm>
          <a:prstGeom prst="rightBrace">
            <a:avLst>
              <a:gd name="adj1" fmla="val 25264"/>
              <a:gd name="adj2" fmla="val 50000"/>
            </a:avLst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2D373F60-1786-4FD2-ACF7-9D783A5064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7214" y="5537518"/>
            <a:ext cx="5419725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CMU Sans Serif" panose="02000603000000000000" pitchFamily="2" charset="0"/>
                <a:cs typeface="CMU Sans Serif" panose="02000603000000000000" pitchFamily="2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CMU Sans Serif" panose="02000603000000000000" pitchFamily="2" charset="0"/>
                <a:cs typeface="CMU Sans Serif" panose="02000603000000000000" pitchFamily="2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CMU Sans Serif" panose="02000603000000000000" pitchFamily="2" charset="0"/>
                <a:cs typeface="CMU Sans Serif" panose="02000603000000000000" pitchFamily="2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CMU Sans Serif" panose="02000603000000000000" pitchFamily="2" charset="0"/>
                <a:cs typeface="CMU Sans Serif" panose="02000603000000000000" pitchFamily="2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CMU Sans Serif" panose="02000603000000000000" pitchFamily="2" charset="0"/>
                <a:cs typeface="CMU Sans Serif" panose="02000603000000000000" pitchFamily="2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CMU Sans Serif" panose="02000603000000000000" pitchFamily="2" charset="0"/>
                <a:cs typeface="CMU Sans Serif" panose="02000603000000000000" pitchFamily="2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CMU Sans Serif" panose="02000603000000000000" pitchFamily="2" charset="0"/>
                <a:cs typeface="CMU Sans Serif" panose="02000603000000000000" pitchFamily="2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CMU Sans Serif" panose="02000603000000000000" pitchFamily="2" charset="0"/>
                <a:cs typeface="CMU Sans Serif" panose="02000603000000000000" pitchFamily="2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CMU Sans Serif" panose="02000603000000000000" pitchFamily="2" charset="0"/>
                <a:cs typeface="CMU Sans Serif" panose="02000603000000000000" pitchFamily="2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de-DE" sz="2400" b="1" dirty="0">
                <a:solidFill>
                  <a:srgbClr val="FF0000"/>
                </a:solidFill>
              </a:rPr>
              <a:t>Dient als Primärschlüssel zur eindeutigen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de-DE" sz="2400" b="1" dirty="0">
                <a:solidFill>
                  <a:srgbClr val="FF0000"/>
                </a:solidFill>
              </a:rPr>
              <a:t>Identifizierung eines Datensatzes</a:t>
            </a:r>
          </a:p>
        </p:txBody>
      </p:sp>
    </p:spTree>
    <p:extLst>
      <p:ext uri="{BB962C8B-B14F-4D97-AF65-F5344CB8AC3E}">
        <p14:creationId xmlns:p14="http://schemas.microsoft.com/office/powerpoint/2010/main" val="4011156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6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3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7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000"/>
                            </p:stCondLst>
                            <p:childTnLst>
                              <p:par>
                                <p:cTn id="4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500"/>
                            </p:stCondLst>
                            <p:childTnLst>
                              <p:par>
                                <p:cTn id="5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/>
      <p:bldP spid="9" grpId="0" animBg="1"/>
      <p:bldP spid="11" grpId="0"/>
      <p:bldP spid="14" grpId="0"/>
      <p:bldP spid="15" grpId="0" animBg="1"/>
      <p:bldP spid="17" grpId="0"/>
      <p:bldP spid="18" grpId="0" animBg="1"/>
      <p:bldP spid="19" grpId="0" animBg="1"/>
      <p:bldP spid="2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/>
              <a:t>Primärschlüssel</a:t>
            </a:r>
          </a:p>
        </p:txBody>
      </p:sp>
      <p:sp>
        <p:nvSpPr>
          <p:cNvPr id="27651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altLang="de-DE" dirty="0"/>
              <a:t>Ein </a:t>
            </a:r>
            <a:r>
              <a:rPr lang="de-DE" altLang="de-DE" b="1" dirty="0">
                <a:solidFill>
                  <a:srgbClr val="BB4D4D"/>
                </a:solidFill>
              </a:rPr>
              <a:t>(Primär-) Schlüssel </a:t>
            </a:r>
            <a:r>
              <a:rPr lang="de-DE" altLang="de-DE" dirty="0"/>
              <a:t>setzt sich aus einer </a:t>
            </a:r>
            <a:r>
              <a:rPr lang="de-DE" altLang="de-DE" b="1" dirty="0"/>
              <a:t>(minimalen) Menge von Attributen </a:t>
            </a:r>
            <a:r>
              <a:rPr lang="de-DE" altLang="de-DE" dirty="0"/>
              <a:t>eines Datenobjektes zusammen und dient u.a. der </a:t>
            </a:r>
            <a:r>
              <a:rPr lang="de-DE" altLang="de-DE" b="1" dirty="0"/>
              <a:t>eindeutigen Identifikation</a:t>
            </a:r>
            <a:r>
              <a:rPr lang="de-DE" altLang="de-DE" dirty="0"/>
              <a:t>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/>
              <a:t>Relationale Datenbanken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altLang="de-DE" dirty="0"/>
              <a:t>Die Spaltenüberschriften/Attribute bilden zusammen das </a:t>
            </a:r>
            <a:r>
              <a:rPr lang="de-DE" altLang="de-DE" b="1" dirty="0">
                <a:solidFill>
                  <a:srgbClr val="BB4D4D"/>
                </a:solidFill>
              </a:rPr>
              <a:t>Schema</a:t>
            </a:r>
            <a:r>
              <a:rPr lang="de-DE" altLang="de-DE" dirty="0"/>
              <a:t>. Für jedes Attribut muss der </a:t>
            </a:r>
            <a:r>
              <a:rPr lang="de-DE" altLang="de-DE" b="1" dirty="0">
                <a:solidFill>
                  <a:srgbClr val="BB4D4D"/>
                </a:solidFill>
              </a:rPr>
              <a:t>Datentyp</a:t>
            </a:r>
            <a:r>
              <a:rPr lang="de-DE" altLang="de-DE" dirty="0"/>
              <a:t> festgelegt sein.</a:t>
            </a:r>
          </a:p>
          <a:p>
            <a:pPr marL="0" indent="0">
              <a:buNone/>
            </a:pPr>
            <a:endParaRPr lang="de-DE" altLang="de-DE" u="sng" dirty="0"/>
          </a:p>
          <a:p>
            <a:pPr marL="0" indent="0">
              <a:buNone/>
            </a:pPr>
            <a:r>
              <a:rPr lang="de-DE" altLang="de-DE" u="sng" dirty="0"/>
              <a:t>Formale Darstellung:</a:t>
            </a:r>
          </a:p>
          <a:p>
            <a:pPr marL="0" indent="0">
              <a:buNone/>
            </a:pPr>
            <a:r>
              <a:rPr lang="de-DE" altLang="de-DE" sz="2100" i="1" dirty="0">
                <a:latin typeface="Consolas" panose="020B0609020204030204" pitchFamily="49" charset="0"/>
              </a:rPr>
              <a:t>Tabellenname(Spalte_1:Typ_1, …, </a:t>
            </a:r>
            <a:r>
              <a:rPr lang="de-DE" altLang="de-DE" sz="2100" i="1" dirty="0" err="1">
                <a:latin typeface="Consolas" panose="020B0609020204030204" pitchFamily="49" charset="0"/>
              </a:rPr>
              <a:t>Spalte_n:Typ_n</a:t>
            </a:r>
            <a:r>
              <a:rPr lang="de-DE" altLang="de-DE" sz="2100" i="1" dirty="0"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de-DE" altLang="de-DE" dirty="0"/>
              <a:t>Dabei werden </a:t>
            </a:r>
            <a:r>
              <a:rPr lang="de-DE" altLang="de-DE" b="1" dirty="0">
                <a:solidFill>
                  <a:srgbClr val="BB4D4D"/>
                </a:solidFill>
              </a:rPr>
              <a:t>Schlüssel</a:t>
            </a:r>
            <a:r>
              <a:rPr lang="de-DE" altLang="de-DE" dirty="0"/>
              <a:t> durch Unterstreichung gekennzeichnet.</a:t>
            </a:r>
          </a:p>
          <a:p>
            <a:pPr marL="0" indent="0">
              <a:buNone/>
            </a:pPr>
            <a:endParaRPr lang="de-DE" altLang="de-DE" dirty="0"/>
          </a:p>
          <a:p>
            <a:pPr marL="0" indent="0">
              <a:buNone/>
            </a:pPr>
            <a:r>
              <a:rPr lang="de-DE" altLang="de-DE" b="1" dirty="0"/>
              <a:t>Bsp.:</a:t>
            </a:r>
            <a:r>
              <a:rPr lang="de-DE" altLang="de-DE" dirty="0"/>
              <a:t> </a:t>
            </a:r>
            <a:r>
              <a:rPr lang="de-DE" altLang="de-DE" sz="2400" dirty="0"/>
              <a:t>FAHRRAD(</a:t>
            </a:r>
            <a:r>
              <a:rPr lang="de-DE" altLang="de-DE" sz="2400" u="sng" dirty="0" err="1"/>
              <a:t>RahmenNr</a:t>
            </a:r>
            <a:r>
              <a:rPr lang="de-DE" altLang="de-DE" sz="2400" dirty="0"/>
              <a:t>: TEXT; Fahrradtyp: TEXT, …)</a:t>
            </a:r>
            <a:endParaRPr lang="de-DE" altLang="de-DE" sz="2400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el 1"/>
          <p:cNvSpPr>
            <a:spLocks noGrp="1"/>
          </p:cNvSpPr>
          <p:nvPr>
            <p:ph type="title"/>
          </p:nvPr>
        </p:nvSpPr>
        <p:spPr>
          <a:xfrm>
            <a:off x="838200" y="317829"/>
            <a:ext cx="10515600" cy="1325563"/>
          </a:xfrm>
        </p:spPr>
        <p:txBody>
          <a:bodyPr/>
          <a:lstStyle/>
          <a:p>
            <a:pPr eaLnBrk="1" hangingPunct="1"/>
            <a:r>
              <a:rPr lang="de-DE" altLang="de-DE"/>
              <a:t>Datentypen</a:t>
            </a:r>
          </a:p>
        </p:txBody>
      </p:sp>
      <p:graphicFrame>
        <p:nvGraphicFramePr>
          <p:cNvPr id="4" name="Inhaltsplatzhalt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73738589"/>
              </p:ext>
            </p:extLst>
          </p:nvPr>
        </p:nvGraphicFramePr>
        <p:xfrm>
          <a:off x="2351088" y="1463041"/>
          <a:ext cx="6913562" cy="5194533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7774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361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9281">
                <a:tc>
                  <a:txBody>
                    <a:bodyPr/>
                    <a:lstStyle/>
                    <a:p>
                      <a:r>
                        <a:rPr lang="de-DE" sz="2000" dirty="0"/>
                        <a:t>Typ</a:t>
                      </a:r>
                    </a:p>
                  </a:txBody>
                  <a:tcPr marL="91451" marR="91451" marT="45714" marB="45714"/>
                </a:tc>
                <a:tc>
                  <a:txBody>
                    <a:bodyPr/>
                    <a:lstStyle/>
                    <a:p>
                      <a:r>
                        <a:rPr lang="de-DE" sz="2000" dirty="0"/>
                        <a:t>Bedeutung</a:t>
                      </a:r>
                    </a:p>
                  </a:txBody>
                  <a:tcPr marL="91451" marR="91451" marT="45714" marB="45714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10">
                <a:tc>
                  <a:txBody>
                    <a:bodyPr/>
                    <a:lstStyle/>
                    <a:p>
                      <a:r>
                        <a:rPr lang="de-DE" sz="2000" b="1" dirty="0"/>
                        <a:t>INTEGER</a:t>
                      </a:r>
                    </a:p>
                  </a:txBody>
                  <a:tcPr marL="91451" marR="91451" marT="45714" marB="45714"/>
                </a:tc>
                <a:tc>
                  <a:txBody>
                    <a:bodyPr/>
                    <a:lstStyle/>
                    <a:p>
                      <a:r>
                        <a:rPr lang="de-DE" sz="2000" dirty="0"/>
                        <a:t>Ganze Zahl</a:t>
                      </a:r>
                    </a:p>
                  </a:txBody>
                  <a:tcPr marL="91451" marR="91451" marT="45714" marB="45714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00992">
                <a:tc>
                  <a:txBody>
                    <a:bodyPr/>
                    <a:lstStyle/>
                    <a:p>
                      <a:r>
                        <a:rPr lang="de-DE" sz="2000" b="1" dirty="0"/>
                        <a:t>VARCHAR</a:t>
                      </a:r>
                    </a:p>
                    <a:p>
                      <a:r>
                        <a:rPr lang="de-DE" sz="2000" b="1" dirty="0"/>
                        <a:t>TEXT</a:t>
                      </a:r>
                    </a:p>
                  </a:txBody>
                  <a:tcPr marL="91451" marR="91451" marT="45714" marB="45714"/>
                </a:tc>
                <a:tc>
                  <a:txBody>
                    <a:bodyPr/>
                    <a:lstStyle/>
                    <a:p>
                      <a:r>
                        <a:rPr lang="de-DE" sz="2000" dirty="0"/>
                        <a:t>Zeichenkette bzw.</a:t>
                      </a:r>
                      <a:r>
                        <a:rPr lang="de-DE" sz="2000" baseline="0" dirty="0"/>
                        <a:t> Text (von variabler Länge)</a:t>
                      </a:r>
                      <a:endParaRPr lang="de-DE" sz="2000" dirty="0"/>
                    </a:p>
                  </a:txBody>
                  <a:tcPr marL="91451" marR="91451" marT="45714" marB="45714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210">
                <a:tc>
                  <a:txBody>
                    <a:bodyPr/>
                    <a:lstStyle/>
                    <a:p>
                      <a:r>
                        <a:rPr lang="de-DE" sz="2000" b="1" dirty="0"/>
                        <a:t>BOOLEAN</a:t>
                      </a:r>
                    </a:p>
                  </a:txBody>
                  <a:tcPr marL="91451" marR="91451" marT="45714" marB="45714"/>
                </a:tc>
                <a:tc>
                  <a:txBody>
                    <a:bodyPr/>
                    <a:lstStyle/>
                    <a:p>
                      <a:r>
                        <a:rPr lang="de-DE" sz="2000" dirty="0"/>
                        <a:t>Wahrheitswert</a:t>
                      </a:r>
                    </a:p>
                  </a:txBody>
                  <a:tcPr marL="91451" marR="91451" marT="45714" marB="45714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6210">
                <a:tc>
                  <a:txBody>
                    <a:bodyPr/>
                    <a:lstStyle/>
                    <a:p>
                      <a:r>
                        <a:rPr lang="de-DE" sz="2000" b="1" dirty="0"/>
                        <a:t>DATE</a:t>
                      </a:r>
                    </a:p>
                  </a:txBody>
                  <a:tcPr marL="91451" marR="91451" marT="45714" marB="45714"/>
                </a:tc>
                <a:tc>
                  <a:txBody>
                    <a:bodyPr/>
                    <a:lstStyle/>
                    <a:p>
                      <a:r>
                        <a:rPr lang="de-DE" sz="2000" dirty="0"/>
                        <a:t>Datum (ohne Zeitangabe)</a:t>
                      </a:r>
                    </a:p>
                  </a:txBody>
                  <a:tcPr marL="91451" marR="91451" marT="45714" marB="45714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6210">
                <a:tc>
                  <a:txBody>
                    <a:bodyPr/>
                    <a:lstStyle/>
                    <a:p>
                      <a:r>
                        <a:rPr lang="de-DE" sz="2000" b="1" dirty="0"/>
                        <a:t>BLOB</a:t>
                      </a:r>
                    </a:p>
                  </a:txBody>
                  <a:tcPr marL="91451" marR="91451" marT="45714" marB="45714"/>
                </a:tc>
                <a:tc>
                  <a:txBody>
                    <a:bodyPr/>
                    <a:lstStyle/>
                    <a:p>
                      <a:r>
                        <a:rPr lang="de-DE" sz="2000" dirty="0"/>
                        <a:t>Binärdaten</a:t>
                      </a:r>
                    </a:p>
                  </a:txBody>
                  <a:tcPr marL="91451" marR="91451" marT="45714" marB="45714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05774">
                <a:tc>
                  <a:txBody>
                    <a:bodyPr/>
                    <a:lstStyle/>
                    <a:p>
                      <a:r>
                        <a:rPr lang="de-DE" sz="2000" b="1" dirty="0"/>
                        <a:t>FLOAT</a:t>
                      </a:r>
                    </a:p>
                    <a:p>
                      <a:r>
                        <a:rPr lang="de-DE" sz="2000" b="1" dirty="0"/>
                        <a:t>DOUBLE</a:t>
                      </a:r>
                    </a:p>
                    <a:p>
                      <a:r>
                        <a:rPr lang="de-DE" sz="2000" b="1" dirty="0"/>
                        <a:t>REAL</a:t>
                      </a:r>
                    </a:p>
                  </a:txBody>
                  <a:tcPr marL="91451" marR="91451" marT="45714" marB="45714"/>
                </a:tc>
                <a:tc>
                  <a:txBody>
                    <a:bodyPr/>
                    <a:lstStyle/>
                    <a:p>
                      <a:r>
                        <a:rPr lang="de-DE" sz="2000" dirty="0"/>
                        <a:t>Gleitkommazahl</a:t>
                      </a:r>
                    </a:p>
                  </a:txBody>
                  <a:tcPr marL="91451" marR="91451" marT="45714" marB="45714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6210">
                <a:tc>
                  <a:txBody>
                    <a:bodyPr/>
                    <a:lstStyle/>
                    <a:p>
                      <a:r>
                        <a:rPr lang="de-DE" sz="2000" b="1" dirty="0"/>
                        <a:t>NUMERIC</a:t>
                      </a:r>
                    </a:p>
                  </a:txBody>
                  <a:tcPr marL="91451" marR="91451" marT="45714" marB="45714"/>
                </a:tc>
                <a:tc>
                  <a:txBody>
                    <a:bodyPr/>
                    <a:lstStyle/>
                    <a:p>
                      <a:r>
                        <a:rPr lang="de-DE" sz="2000" dirty="0"/>
                        <a:t>Festkommazahl</a:t>
                      </a:r>
                    </a:p>
                  </a:txBody>
                  <a:tcPr marL="91451" marR="91451" marT="45714" marB="45714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700992">
                <a:tc>
                  <a:txBody>
                    <a:bodyPr/>
                    <a:lstStyle/>
                    <a:p>
                      <a:r>
                        <a:rPr lang="de-DE" sz="2000" b="1" dirty="0"/>
                        <a:t>DATETIME</a:t>
                      </a:r>
                    </a:p>
                    <a:p>
                      <a:r>
                        <a:rPr lang="de-DE" sz="2000" b="1" dirty="0"/>
                        <a:t>TIMESTEMP</a:t>
                      </a:r>
                    </a:p>
                  </a:txBody>
                  <a:tcPr marL="91451" marR="91451" marT="45714" marB="45714"/>
                </a:tc>
                <a:tc>
                  <a:txBody>
                    <a:bodyPr/>
                    <a:lstStyle/>
                    <a:p>
                      <a:r>
                        <a:rPr lang="de-DE" sz="2000" kern="1200" dirty="0">
                          <a:effectLst/>
                        </a:rPr>
                        <a:t>Datum und Uhrzeit; ggf. Zeitzone</a:t>
                      </a:r>
                      <a:endParaRPr lang="de-DE" sz="2000" dirty="0"/>
                    </a:p>
                  </a:txBody>
                  <a:tcPr marL="91451" marR="91451" marT="45714" marB="45714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96210">
                <a:tc>
                  <a:txBody>
                    <a:bodyPr/>
                    <a:lstStyle/>
                    <a:p>
                      <a:r>
                        <a:rPr lang="de-DE" sz="2000" dirty="0"/>
                        <a:t>…</a:t>
                      </a:r>
                    </a:p>
                  </a:txBody>
                  <a:tcPr marL="91451" marR="91451" marT="45714" marB="45714"/>
                </a:tc>
                <a:tc>
                  <a:txBody>
                    <a:bodyPr/>
                    <a:lstStyle/>
                    <a:p>
                      <a:r>
                        <a:rPr lang="de-DE" sz="2000" dirty="0"/>
                        <a:t>…</a:t>
                      </a:r>
                    </a:p>
                  </a:txBody>
                  <a:tcPr marL="91451" marR="91451" marT="45714" marB="45714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5" name="Abgerundetes Rechteck 4"/>
          <p:cNvSpPr/>
          <p:nvPr/>
        </p:nvSpPr>
        <p:spPr>
          <a:xfrm>
            <a:off x="2360614" y="4458653"/>
            <a:ext cx="1368425" cy="392112"/>
          </a:xfrm>
          <a:prstGeom prst="roundRect">
            <a:avLst/>
          </a:prstGeom>
          <a:solidFill>
            <a:srgbClr val="FFC000">
              <a:alpha val="6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6" name="Abgerundetes Rechteck 5"/>
          <p:cNvSpPr/>
          <p:nvPr/>
        </p:nvSpPr>
        <p:spPr>
          <a:xfrm>
            <a:off x="2351089" y="1872616"/>
            <a:ext cx="1368425" cy="392113"/>
          </a:xfrm>
          <a:prstGeom prst="roundRect">
            <a:avLst/>
          </a:prstGeom>
          <a:solidFill>
            <a:srgbClr val="FFC000">
              <a:alpha val="6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7" name="Abgerundetes Rechteck 6"/>
          <p:cNvSpPr/>
          <p:nvPr/>
        </p:nvSpPr>
        <p:spPr>
          <a:xfrm>
            <a:off x="2360614" y="2574291"/>
            <a:ext cx="1368425" cy="392113"/>
          </a:xfrm>
          <a:prstGeom prst="roundRect">
            <a:avLst/>
          </a:prstGeom>
          <a:solidFill>
            <a:srgbClr val="FFC000">
              <a:alpha val="6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9" name="Abgerundetes Rechteck 8"/>
          <p:cNvSpPr/>
          <p:nvPr/>
        </p:nvSpPr>
        <p:spPr>
          <a:xfrm>
            <a:off x="2349501" y="5527041"/>
            <a:ext cx="1368425" cy="392113"/>
          </a:xfrm>
          <a:prstGeom prst="roundRect">
            <a:avLst/>
          </a:prstGeom>
          <a:solidFill>
            <a:srgbClr val="FFC000">
              <a:alpha val="6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/>
              <a:t>Wiederholung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  <a:defRPr/>
            </a:pPr>
            <a:r>
              <a:rPr lang="de-DE" dirty="0"/>
              <a:t>Grundbegriffe der objektorientierten Modellierung:</a:t>
            </a:r>
          </a:p>
          <a:p>
            <a:pPr eaLnBrk="1" hangingPunct="1">
              <a:defRPr/>
            </a:pPr>
            <a:r>
              <a:rPr lang="de-DE" b="1" dirty="0"/>
              <a:t>Objekte:</a:t>
            </a:r>
            <a:r>
              <a:rPr lang="de-DE" dirty="0"/>
              <a:t> Konkrete Gegenstände / Personen</a:t>
            </a:r>
          </a:p>
          <a:p>
            <a:pPr eaLnBrk="1" hangingPunct="1">
              <a:defRPr/>
            </a:pPr>
            <a:r>
              <a:rPr lang="de-DE" b="1" dirty="0"/>
              <a:t>Klassen:</a:t>
            </a:r>
            <a:r>
              <a:rPr lang="de-DE" dirty="0"/>
              <a:t> „Konstruktionsplan“ für Objekte mit gleichen Attributen und Methoden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6800" y="3920491"/>
            <a:ext cx="2794000" cy="198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Gruppieren 7"/>
          <p:cNvGrpSpPr>
            <a:grpSpLocks/>
          </p:cNvGrpSpPr>
          <p:nvPr/>
        </p:nvGrpSpPr>
        <p:grpSpPr bwMode="auto">
          <a:xfrm>
            <a:off x="2351089" y="3920491"/>
            <a:ext cx="1944687" cy="2449513"/>
            <a:chOff x="1043608" y="2060848"/>
            <a:chExt cx="2232248" cy="2952328"/>
          </a:xfrm>
        </p:grpSpPr>
        <p:sp>
          <p:nvSpPr>
            <p:cNvPr id="6" name="Rechteck 5"/>
            <p:cNvSpPr/>
            <p:nvPr/>
          </p:nvSpPr>
          <p:spPr>
            <a:xfrm>
              <a:off x="1043608" y="2060848"/>
              <a:ext cx="2232248" cy="2952328"/>
            </a:xfrm>
            <a:prstGeom prst="rect">
              <a:avLst/>
            </a:prstGeom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de-DE"/>
            </a:p>
          </p:txBody>
        </p:sp>
        <p:cxnSp>
          <p:nvCxnSpPr>
            <p:cNvPr id="7" name="Gerade Verbindung 6"/>
            <p:cNvCxnSpPr/>
            <p:nvPr/>
          </p:nvCxnSpPr>
          <p:spPr>
            <a:xfrm>
              <a:off x="1043608" y="2565977"/>
              <a:ext cx="2232248" cy="0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Gerade Verbindung 7"/>
            <p:cNvCxnSpPr/>
            <p:nvPr/>
          </p:nvCxnSpPr>
          <p:spPr>
            <a:xfrm>
              <a:off x="1043608" y="3715912"/>
              <a:ext cx="2232248" cy="0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9" name="Textfeld 8"/>
          <p:cNvSpPr txBox="1">
            <a:spLocks noChangeArrowheads="1"/>
          </p:cNvSpPr>
          <p:nvPr/>
        </p:nvSpPr>
        <p:spPr bwMode="auto">
          <a:xfrm>
            <a:off x="5226050" y="3928428"/>
            <a:ext cx="15557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>
              <a:defRPr/>
            </a:pPr>
            <a:r>
              <a:rPr lang="de-DE" altLang="de-DE" sz="2400" dirty="0">
                <a:latin typeface="+mj-lt"/>
              </a:rPr>
              <a:t>Bezeichner</a:t>
            </a:r>
          </a:p>
        </p:txBody>
      </p:sp>
      <p:sp>
        <p:nvSpPr>
          <p:cNvPr id="10" name="Textfeld 9"/>
          <p:cNvSpPr txBox="1">
            <a:spLocks noChangeArrowheads="1"/>
          </p:cNvSpPr>
          <p:nvPr/>
        </p:nvSpPr>
        <p:spPr bwMode="auto">
          <a:xfrm>
            <a:off x="5267326" y="4557078"/>
            <a:ext cx="13112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>
              <a:defRPr/>
            </a:pPr>
            <a:r>
              <a:rPr lang="de-DE" altLang="de-DE" sz="2400" dirty="0">
                <a:latin typeface="+mj-lt"/>
              </a:rPr>
              <a:t>Attribute</a:t>
            </a:r>
          </a:p>
        </p:txBody>
      </p:sp>
      <p:sp>
        <p:nvSpPr>
          <p:cNvPr id="11" name="Textfeld 10"/>
          <p:cNvSpPr txBox="1">
            <a:spLocks noChangeArrowheads="1"/>
          </p:cNvSpPr>
          <p:nvPr/>
        </p:nvSpPr>
        <p:spPr bwMode="auto">
          <a:xfrm>
            <a:off x="5267326" y="5782628"/>
            <a:ext cx="1503363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>
              <a:defRPr/>
            </a:pPr>
            <a:r>
              <a:rPr lang="de-DE" altLang="de-DE" sz="2400" dirty="0">
                <a:latin typeface="+mj-lt"/>
              </a:rPr>
              <a:t>Methoden</a:t>
            </a:r>
          </a:p>
        </p:txBody>
      </p:sp>
      <p:sp>
        <p:nvSpPr>
          <p:cNvPr id="12" name="Pfeil nach oben 11"/>
          <p:cNvSpPr/>
          <p:nvPr/>
        </p:nvSpPr>
        <p:spPr>
          <a:xfrm rot="16200000">
            <a:off x="4641851" y="3763328"/>
            <a:ext cx="360362" cy="792163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3" name="Pfeil nach oben 12"/>
          <p:cNvSpPr/>
          <p:nvPr/>
        </p:nvSpPr>
        <p:spPr>
          <a:xfrm rot="16200000">
            <a:off x="4649788" y="4396741"/>
            <a:ext cx="360363" cy="79216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4" name="Pfeil nach oben 13"/>
          <p:cNvSpPr/>
          <p:nvPr/>
        </p:nvSpPr>
        <p:spPr>
          <a:xfrm rot="16200000">
            <a:off x="4649788" y="5617528"/>
            <a:ext cx="360362" cy="79216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9" grpId="0"/>
      <p:bldP spid="10" grpId="0"/>
      <p:bldP spid="11" grpId="0"/>
      <p:bldP spid="12" grpId="0" animBg="1"/>
      <p:bldP spid="13" grpId="0" animBg="1"/>
      <p:bldP spid="1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36394444-3CB9-4385-8EFA-FAA354007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Klassenkarte </a:t>
            </a:r>
            <a:r>
              <a:rPr lang="de-DE" dirty="0">
                <a:sym typeface="Wingdings" panose="05000000000000000000" pitchFamily="2" charset="2"/>
              </a:rPr>
              <a:t> 		</a:t>
            </a:r>
            <a:r>
              <a:rPr lang="de-DE" dirty="0"/>
              <a:t>DB-Schema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DE" altLang="de-DE" b="1" dirty="0"/>
              <a:t>Klassenkarte:</a:t>
            </a:r>
          </a:p>
          <a:p>
            <a:pPr marL="0" indent="0">
              <a:buNone/>
            </a:pPr>
            <a:endParaRPr lang="de-DE" altLang="de-DE" b="1" dirty="0"/>
          </a:p>
          <a:p>
            <a:pPr marL="0" indent="0">
              <a:buNone/>
            </a:pPr>
            <a:endParaRPr lang="de-DE" altLang="de-DE" b="1" dirty="0"/>
          </a:p>
          <a:p>
            <a:pPr marL="0" indent="0">
              <a:buNone/>
            </a:pPr>
            <a:endParaRPr lang="de-DE" altLang="de-DE" b="1" dirty="0"/>
          </a:p>
          <a:p>
            <a:pPr marL="0" indent="0">
              <a:buNone/>
            </a:pPr>
            <a:endParaRPr lang="de-DE" altLang="de-DE" b="1" dirty="0"/>
          </a:p>
          <a:p>
            <a:pPr marL="0" indent="0">
              <a:buNone/>
            </a:pPr>
            <a:endParaRPr lang="de-DE" altLang="de-DE" b="1" dirty="0"/>
          </a:p>
          <a:p>
            <a:pPr marL="0" indent="0">
              <a:buNone/>
            </a:pPr>
            <a:r>
              <a:rPr lang="de-DE" altLang="de-DE" b="1" dirty="0"/>
              <a:t>Zugehöriges DB-Schema:</a:t>
            </a:r>
          </a:p>
          <a:p>
            <a:pPr marL="0" indent="0">
              <a:buNone/>
            </a:pPr>
            <a:r>
              <a:rPr lang="de-DE" altLang="de-DE" dirty="0"/>
              <a:t>FAHRRAD	(</a:t>
            </a:r>
            <a:r>
              <a:rPr lang="de-DE" altLang="de-DE" u="sng" dirty="0" err="1"/>
              <a:t>RahmenNr</a:t>
            </a:r>
            <a:r>
              <a:rPr lang="de-DE" altLang="de-DE" dirty="0"/>
              <a:t>: TEXT, Fahrradtyp: TEXT, </a:t>
            </a:r>
          </a:p>
          <a:p>
            <a:pPr marL="0" indent="0">
              <a:buNone/>
            </a:pPr>
            <a:r>
              <a:rPr lang="de-DE" altLang="de-DE" dirty="0"/>
              <a:t>		 </a:t>
            </a:r>
            <a:r>
              <a:rPr lang="de-DE" altLang="de-DE" dirty="0" err="1"/>
              <a:t>AnzGaenge</a:t>
            </a:r>
            <a:r>
              <a:rPr lang="de-DE" altLang="de-DE" dirty="0"/>
              <a:t>: INTEGER, Preis: DOUBLE, …)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436812"/>
            <a:ext cx="2794000" cy="198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Grafik 7" descr="Pfeil: Gerade">
            <a:extLst>
              <a:ext uri="{FF2B5EF4-FFF2-40B4-BE49-F238E27FC236}">
                <a16:creationId xmlns:a16="http://schemas.microsoft.com/office/drawing/2014/main" id="{6978E52C-CA3D-43F5-9912-B8B86ED3CB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4133488" y="570706"/>
            <a:ext cx="914400" cy="914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BE46469-E606-4936-A343-FF11E3E26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 eigenes soziales Netzwerk</a:t>
            </a:r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AD720808-C338-439D-89D2-506C2E6D19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-1159" b="1"/>
          <a:stretch/>
        </p:blipFill>
        <p:spPr>
          <a:xfrm>
            <a:off x="110085" y="188640"/>
            <a:ext cx="11971830" cy="6480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7288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/>
              <a:t>Rückblick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>
              <a:defRPr/>
            </a:pPr>
            <a:r>
              <a:rPr lang="de-DE" dirty="0"/>
              <a:t>Mit Tabellenkalkulationssystemen können Berechnungen ausgeführt werden</a:t>
            </a:r>
          </a:p>
          <a:p>
            <a:pPr>
              <a:defRPr/>
            </a:pPr>
            <a:r>
              <a:rPr lang="de-DE" dirty="0"/>
              <a:t>Für jede dieser Berechnungen werden Daten benötigt</a:t>
            </a:r>
          </a:p>
          <a:p>
            <a:pPr marL="0" indent="0">
              <a:buNone/>
              <a:defRPr/>
            </a:pPr>
            <a:endParaRPr lang="de-DE" dirty="0"/>
          </a:p>
          <a:p>
            <a:pPr marL="0" indent="0">
              <a:buNone/>
              <a:defRPr/>
            </a:pPr>
            <a:br>
              <a:rPr lang="de-DE" dirty="0"/>
            </a:br>
            <a:r>
              <a:rPr lang="de-DE" b="1" dirty="0"/>
              <a:t>Was sind Daten?</a:t>
            </a:r>
          </a:p>
          <a:p>
            <a:pPr>
              <a:defRPr/>
            </a:pPr>
            <a:r>
              <a:rPr lang="de-DE" dirty="0">
                <a:sym typeface="Wingdings" panose="05000000000000000000" pitchFamily="2" charset="2"/>
              </a:rPr>
              <a:t>Symbole oder Zeichenketten / Darstellung von Sachverhalten oder Objekten der „realen Welt“</a:t>
            </a:r>
          </a:p>
          <a:p>
            <a:pPr>
              <a:defRPr/>
            </a:pPr>
            <a:r>
              <a:rPr lang="de-DE" dirty="0">
                <a:sym typeface="Wingdings" panose="05000000000000000000" pitchFamily="2" charset="2"/>
              </a:rPr>
              <a:t>Sie verkörpern </a:t>
            </a:r>
            <a:r>
              <a:rPr lang="de-DE" b="1" dirty="0">
                <a:sym typeface="Wingdings" panose="05000000000000000000" pitchFamily="2" charset="2"/>
              </a:rPr>
              <a:t>Informationen</a:t>
            </a:r>
            <a:endParaRPr lang="de-DE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https://perlrosa30.instahub.org/img/bg/jordan-mcqueen-1290.jpg">
            <a:extLst>
              <a:ext uri="{FF2B5EF4-FFF2-40B4-BE49-F238E27FC236}">
                <a16:creationId xmlns:a16="http://schemas.microsoft.com/office/drawing/2014/main" id="{D601FFD5-4C64-4D2F-983D-34FE60795C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09" b="11856"/>
          <a:stretch/>
        </p:blipFill>
        <p:spPr bwMode="auto">
          <a:xfrm>
            <a:off x="82092" y="186612"/>
            <a:ext cx="11999823" cy="6482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2A6E107-1A78-43E0-B4A7-B21D3F861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InstaHub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62C4A8-6984-4152-8BC1-E8992DE9B2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dirty="0"/>
              <a:t>Du</a:t>
            </a:r>
            <a:r>
              <a:rPr lang="de-DE" dirty="0"/>
              <a:t> bist ab sofort Datenbankadministrator eines kleinen </a:t>
            </a:r>
            <a:r>
              <a:rPr lang="de-DE" dirty="0" err="1"/>
              <a:t>StartUps</a:t>
            </a:r>
            <a:r>
              <a:rPr lang="de-DE" dirty="0"/>
              <a:t> mit dem Namen </a:t>
            </a:r>
            <a:r>
              <a:rPr lang="de-DE" b="1" dirty="0" err="1"/>
              <a:t>InstaHub</a:t>
            </a:r>
            <a:r>
              <a:rPr lang="de-DE" dirty="0"/>
              <a:t>.</a:t>
            </a:r>
          </a:p>
          <a:p>
            <a:pPr marL="0" indent="0">
              <a:buNone/>
            </a:pPr>
            <a:r>
              <a:rPr lang="de-DE" dirty="0"/>
              <a:t>Eva, die Programmiererin und die Chefin Lara bilden mit dir zusammen ein Dreierteam. </a:t>
            </a:r>
          </a:p>
          <a:p>
            <a:pPr marL="0" indent="0" algn="ctr">
              <a:buNone/>
            </a:pPr>
            <a:endParaRPr lang="de-DE" b="1" dirty="0"/>
          </a:p>
          <a:p>
            <a:pPr marL="0" indent="0" algn="ctr">
              <a:buNone/>
            </a:pPr>
            <a:r>
              <a:rPr lang="de-DE" b="1" dirty="0"/>
              <a:t>Euer Ziel: </a:t>
            </a:r>
            <a:r>
              <a:rPr lang="de-DE" b="1" dirty="0">
                <a:solidFill>
                  <a:schemeClr val="accent5"/>
                </a:solidFill>
              </a:rPr>
              <a:t>Ein soziales Netzwerk gründen.</a:t>
            </a:r>
          </a:p>
          <a:p>
            <a:pPr marL="0" indent="0" algn="ctr">
              <a:buNone/>
            </a:pPr>
            <a:endParaRPr lang="de-DE" b="1" dirty="0">
              <a:solidFill>
                <a:schemeClr val="accent5"/>
              </a:solidFill>
            </a:endParaRPr>
          </a:p>
          <a:p>
            <a:pPr marL="0" indent="0" algn="ctr">
              <a:buNone/>
            </a:pPr>
            <a:r>
              <a:rPr lang="de-DE" b="1" dirty="0"/>
              <a:t>Deine Aufgabe: </a:t>
            </a:r>
            <a:r>
              <a:rPr lang="de-DE" b="1" dirty="0">
                <a:solidFill>
                  <a:schemeClr val="accent5"/>
                </a:solidFill>
              </a:rPr>
              <a:t>Die Administration der Datenbank.</a:t>
            </a:r>
          </a:p>
        </p:txBody>
      </p:sp>
    </p:spTree>
    <p:extLst>
      <p:ext uri="{BB962C8B-B14F-4D97-AF65-F5344CB8AC3E}">
        <p14:creationId xmlns:p14="http://schemas.microsoft.com/office/powerpoint/2010/main" val="3050411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2A6E107-1A78-43E0-B4A7-B21D3F861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InstaHub</a:t>
            </a:r>
            <a:r>
              <a:rPr lang="de-DE" dirty="0"/>
              <a:t> – Administration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0F28AE72-587E-4B9E-932E-F9D32EA872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de-DE" sz="3600" i="1" dirty="0">
                <a:latin typeface="+mj-lt"/>
              </a:rPr>
              <a:t>„Macht und Verantwortung sind untrennbar </a:t>
            </a:r>
            <a:br>
              <a:rPr lang="de-DE" sz="3600" i="1" dirty="0">
                <a:latin typeface="+mj-lt"/>
              </a:rPr>
            </a:br>
            <a:r>
              <a:rPr lang="de-DE" sz="3600" i="1" dirty="0">
                <a:latin typeface="+mj-lt"/>
              </a:rPr>
              <a:t>miteinander verbunden.“</a:t>
            </a:r>
          </a:p>
          <a:p>
            <a:pPr marL="0" indent="0" algn="ctr">
              <a:buNone/>
            </a:pPr>
            <a:r>
              <a:rPr lang="de-DE" sz="2400" dirty="0">
                <a:solidFill>
                  <a:schemeClr val="accent4"/>
                </a:solidFill>
                <a:latin typeface="+mj-lt"/>
              </a:rPr>
              <a:t>- Konrad Adenauer -</a:t>
            </a:r>
            <a:r>
              <a:rPr lang="de-D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377794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8640D8-99AB-4B14-9305-13AA1B3C32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InstaHub</a:t>
            </a:r>
            <a:r>
              <a:rPr lang="de-DE" dirty="0"/>
              <a:t> – Administration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5FB054F-A101-4479-8989-F81B503667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Unternehmen möchten in deinem </a:t>
            </a:r>
            <a:r>
              <a:rPr lang="de-DE" dirty="0" err="1"/>
              <a:t>InstaHub</a:t>
            </a:r>
            <a:r>
              <a:rPr lang="de-DE" dirty="0"/>
              <a:t> Werbung inserieren.</a:t>
            </a:r>
          </a:p>
          <a:p>
            <a:pPr marL="0" indent="0">
              <a:buNone/>
            </a:pPr>
            <a:r>
              <a:rPr lang="de-DE" dirty="0"/>
              <a:t>Bevor jedoch lukrative Angebote unterbreitet werden, möchten sie mehr über die Zielgruppe, d.h. alle bereits registrierten Nutzer erfahren.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b="1" dirty="0"/>
              <a:t>Erstelle eine Übersicht über die Geburtsdaten aller Mitglieder.</a:t>
            </a:r>
          </a:p>
          <a:p>
            <a:pPr marL="0" indent="0">
              <a:buNone/>
            </a:pPr>
            <a:endParaRPr lang="de-DE" b="1" dirty="0"/>
          </a:p>
        </p:txBody>
      </p:sp>
    </p:spTree>
    <p:extLst>
      <p:ext uri="{BB962C8B-B14F-4D97-AF65-F5344CB8AC3E}">
        <p14:creationId xmlns:p14="http://schemas.microsoft.com/office/powerpoint/2010/main" val="2530519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8B9D9DE-13E2-453D-AC96-181DD849D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Datenbankabfragen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BA05824-7687-4380-8D80-083C475F4B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Mithilfe einer </a:t>
            </a:r>
            <a:r>
              <a:rPr lang="de-DE" b="1" dirty="0">
                <a:solidFill>
                  <a:srgbClr val="BB4D4D"/>
                </a:solidFill>
              </a:rPr>
              <a:t>Abfrage</a:t>
            </a:r>
            <a:r>
              <a:rPr lang="de-DE" dirty="0"/>
              <a:t> lassen sich bestimmte Informationen aus einer Datenbanktabelle wiederum als Tabelle ausgeben.</a:t>
            </a:r>
          </a:p>
          <a:p>
            <a:pPr marL="0" indent="0">
              <a:buNone/>
            </a:pPr>
            <a:r>
              <a:rPr lang="de-DE" dirty="0"/>
              <a:t>Jedes DBS stellt hierfür eine </a:t>
            </a:r>
            <a:r>
              <a:rPr lang="de-DE" b="1" dirty="0">
                <a:solidFill>
                  <a:srgbClr val="BB4D4D"/>
                </a:solidFill>
              </a:rPr>
              <a:t>Abfragesprache</a:t>
            </a:r>
            <a:r>
              <a:rPr lang="de-DE" b="1" dirty="0"/>
              <a:t> </a:t>
            </a:r>
            <a:r>
              <a:rPr lang="de-DE" dirty="0"/>
              <a:t>zur Verfügung.</a:t>
            </a:r>
          </a:p>
          <a:p>
            <a:pPr marL="0" indent="0">
              <a:buNone/>
            </a:pPr>
            <a:r>
              <a:rPr lang="de-DE" dirty="0"/>
              <a:t>Die gebräuchlichste Abfragesprache ist </a:t>
            </a:r>
            <a:r>
              <a:rPr lang="de-DE" b="1" dirty="0">
                <a:solidFill>
                  <a:srgbClr val="BB4D4D"/>
                </a:solidFill>
              </a:rPr>
              <a:t>SQL</a:t>
            </a:r>
            <a:r>
              <a:rPr lang="de-DE" b="1" dirty="0"/>
              <a:t> </a:t>
            </a:r>
            <a:r>
              <a:rPr lang="de-DE" dirty="0"/>
              <a:t>(</a:t>
            </a:r>
            <a:r>
              <a:rPr lang="de-DE" b="1" dirty="0" err="1"/>
              <a:t>s</a:t>
            </a:r>
            <a:r>
              <a:rPr lang="de-DE" dirty="0" err="1"/>
              <a:t>tructered</a:t>
            </a:r>
            <a:r>
              <a:rPr lang="de-DE" dirty="0"/>
              <a:t> </a:t>
            </a:r>
            <a:r>
              <a:rPr lang="de-DE" b="1" dirty="0" err="1"/>
              <a:t>q</a:t>
            </a:r>
            <a:r>
              <a:rPr lang="de-DE" dirty="0" err="1"/>
              <a:t>uery</a:t>
            </a:r>
            <a:r>
              <a:rPr lang="de-DE" dirty="0"/>
              <a:t> </a:t>
            </a:r>
            <a:r>
              <a:rPr lang="de-DE" b="1" dirty="0" err="1"/>
              <a:t>l</a:t>
            </a:r>
            <a:r>
              <a:rPr lang="de-DE" dirty="0" err="1"/>
              <a:t>anguage</a:t>
            </a:r>
            <a:r>
              <a:rPr lang="de-DE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1290474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EC6F0E-EDB1-439A-A6B2-5BC2661292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Datenbankabfragen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6F0554F-46AD-4EFA-A74B-FC37E16B81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b="1" dirty="0"/>
              <a:t>DB-Schema der Tabelle </a:t>
            </a:r>
            <a:r>
              <a:rPr lang="de-DE" b="1" i="1" dirty="0" err="1"/>
              <a:t>users</a:t>
            </a:r>
            <a:r>
              <a:rPr lang="de-DE" b="1" dirty="0"/>
              <a:t>:</a:t>
            </a:r>
          </a:p>
          <a:p>
            <a:pPr marL="0" indent="0">
              <a:buNone/>
            </a:pPr>
            <a:r>
              <a:rPr lang="de-DE" dirty="0" err="1">
                <a:latin typeface="Consolas" panose="020B0609020204030204" pitchFamily="49" charset="0"/>
              </a:rPr>
              <a:t>users</a:t>
            </a:r>
            <a:r>
              <a:rPr lang="de-DE" dirty="0">
                <a:latin typeface="Consolas" panose="020B0609020204030204" pitchFamily="49" charset="0"/>
              </a:rPr>
              <a:t>(</a:t>
            </a:r>
            <a:r>
              <a:rPr lang="en-US" u="sng" dirty="0" err="1">
                <a:latin typeface="Consolas" panose="020B0609020204030204" pitchFamily="49" charset="0"/>
              </a:rPr>
              <a:t>id:INTEGER</a:t>
            </a:r>
            <a:r>
              <a:rPr lang="en-US" dirty="0">
                <a:latin typeface="Consolas" panose="020B0609020204030204" pitchFamily="49" charset="0"/>
              </a:rPr>
              <a:t>, </a:t>
            </a:r>
            <a:r>
              <a:rPr lang="en-US" dirty="0" err="1">
                <a:latin typeface="Consolas" panose="020B0609020204030204" pitchFamily="49" charset="0"/>
              </a:rPr>
              <a:t>username:TEXT</a:t>
            </a:r>
            <a:r>
              <a:rPr lang="en-US" dirty="0">
                <a:latin typeface="Consolas" panose="020B0609020204030204" pitchFamily="49" charset="0"/>
              </a:rPr>
              <a:t>, </a:t>
            </a:r>
            <a:r>
              <a:rPr lang="en-US" dirty="0" err="1">
                <a:latin typeface="Consolas" panose="020B0609020204030204" pitchFamily="49" charset="0"/>
              </a:rPr>
              <a:t>email:TEXT</a:t>
            </a:r>
            <a:r>
              <a:rPr lang="en-US" dirty="0">
                <a:latin typeface="Consolas" panose="020B0609020204030204" pitchFamily="49" charset="0"/>
              </a:rPr>
              <a:t>, </a:t>
            </a:r>
            <a:r>
              <a:rPr lang="en-US" dirty="0" err="1">
                <a:latin typeface="Consolas" panose="020B0609020204030204" pitchFamily="49" charset="0"/>
              </a:rPr>
              <a:t>password:TEXT</a:t>
            </a:r>
            <a:r>
              <a:rPr lang="en-US" dirty="0">
                <a:latin typeface="Consolas" panose="020B0609020204030204" pitchFamily="49" charset="0"/>
              </a:rPr>
              <a:t>, </a:t>
            </a:r>
            <a:r>
              <a:rPr lang="en-US" dirty="0" err="1">
                <a:latin typeface="Consolas" panose="020B0609020204030204" pitchFamily="49" charset="0"/>
              </a:rPr>
              <a:t>name:TEXT</a:t>
            </a:r>
            <a:r>
              <a:rPr lang="en-US" dirty="0">
                <a:latin typeface="Consolas" panose="020B0609020204030204" pitchFamily="49" charset="0"/>
              </a:rPr>
              <a:t>, </a:t>
            </a:r>
            <a:r>
              <a:rPr lang="en-US" dirty="0" err="1">
                <a:latin typeface="Consolas" panose="020B0609020204030204" pitchFamily="49" charset="0"/>
              </a:rPr>
              <a:t>bio:TEXT</a:t>
            </a:r>
            <a:r>
              <a:rPr lang="en-US" dirty="0">
                <a:latin typeface="Consolas" panose="020B0609020204030204" pitchFamily="49" charset="0"/>
              </a:rPr>
              <a:t>, </a:t>
            </a:r>
            <a:r>
              <a:rPr lang="en-US" dirty="0" err="1">
                <a:latin typeface="Consolas" panose="020B0609020204030204" pitchFamily="49" charset="0"/>
              </a:rPr>
              <a:t>gender:TEXT</a:t>
            </a:r>
            <a:r>
              <a:rPr lang="en-US" dirty="0">
                <a:latin typeface="Consolas" panose="020B0609020204030204" pitchFamily="49" charset="0"/>
              </a:rPr>
              <a:t>, </a:t>
            </a:r>
            <a:r>
              <a:rPr lang="en-US" dirty="0" err="1">
                <a:latin typeface="Consolas" panose="020B0609020204030204" pitchFamily="49" charset="0"/>
              </a:rPr>
              <a:t>birthday:DATETIME</a:t>
            </a:r>
            <a:r>
              <a:rPr lang="en-US" dirty="0">
                <a:latin typeface="Consolas" panose="020B0609020204030204" pitchFamily="49" charset="0"/>
              </a:rPr>
              <a:t>, </a:t>
            </a:r>
            <a:r>
              <a:rPr lang="en-US" dirty="0" err="1">
                <a:latin typeface="Consolas" panose="020B0609020204030204" pitchFamily="49" charset="0"/>
              </a:rPr>
              <a:t>city:TEXT</a:t>
            </a:r>
            <a:r>
              <a:rPr lang="en-US" dirty="0">
                <a:latin typeface="Consolas" panose="020B0609020204030204" pitchFamily="49" charset="0"/>
              </a:rPr>
              <a:t>, …)</a:t>
            </a:r>
            <a:endParaRPr lang="de-DE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de-DE" b="1" dirty="0"/>
          </a:p>
          <a:p>
            <a:pPr marL="0" indent="0">
              <a:buNone/>
            </a:pPr>
            <a:r>
              <a:rPr lang="de-DE" b="1" dirty="0"/>
              <a:t>Auflistung der Geburtsdaten aller User:</a:t>
            </a:r>
          </a:p>
          <a:p>
            <a:pPr marL="0" indent="0">
              <a:buNone/>
            </a:pPr>
            <a:r>
              <a:rPr lang="de-DE" sz="3200" dirty="0">
                <a:latin typeface="Consolas" panose="020B0609020204030204" pitchFamily="49" charset="0"/>
                <a:cs typeface="Courier New" panose="02070309020205020404" pitchFamily="49" charset="0"/>
              </a:rPr>
              <a:t>	SELECT	</a:t>
            </a:r>
            <a:r>
              <a:rPr lang="de-DE" sz="3200" dirty="0" err="1">
                <a:latin typeface="Consolas" panose="020B0609020204030204" pitchFamily="49" charset="0"/>
                <a:cs typeface="Courier New" panose="02070309020205020404" pitchFamily="49" charset="0"/>
              </a:rPr>
              <a:t>birthday</a:t>
            </a:r>
            <a:endParaRPr lang="de-DE" sz="3200" dirty="0"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de-DE" sz="3200" dirty="0">
                <a:latin typeface="Consolas" panose="020B0609020204030204" pitchFamily="49" charset="0"/>
                <a:cs typeface="Courier New" panose="02070309020205020404" pitchFamily="49" charset="0"/>
              </a:rPr>
              <a:t>	FROM		</a:t>
            </a:r>
            <a:r>
              <a:rPr lang="de-DE" sz="3200" dirty="0" err="1">
                <a:latin typeface="Consolas" panose="020B0609020204030204" pitchFamily="49" charset="0"/>
                <a:cs typeface="Courier New" panose="02070309020205020404" pitchFamily="49" charset="0"/>
              </a:rPr>
              <a:t>users</a:t>
            </a:r>
            <a:endParaRPr lang="de-DE" sz="3200" dirty="0">
              <a:latin typeface="Consolas" panose="020B06090202040302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1419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41C3E6C7-1BE8-4EF4-98F6-35697220B021}"/>
              </a:ext>
            </a:extLst>
          </p:cNvPr>
          <p:cNvSpPr txBox="1"/>
          <p:nvPr/>
        </p:nvSpPr>
        <p:spPr>
          <a:xfrm>
            <a:off x="838200" y="2847415"/>
            <a:ext cx="10515599" cy="523220"/>
          </a:xfrm>
          <a:prstGeom prst="rect">
            <a:avLst/>
          </a:prstGeom>
          <a:noFill/>
          <a:ln w="19050">
            <a:solidFill>
              <a:srgbClr val="BB4D4D"/>
            </a:solidFill>
          </a:ln>
        </p:spPr>
        <p:txBody>
          <a:bodyPr wrap="square" rtlCol="0" anchor="ctr">
            <a:spAutoFit/>
          </a:bodyPr>
          <a:lstStyle/>
          <a:p>
            <a:pPr algn="r"/>
            <a:r>
              <a:rPr lang="de-DE" sz="2800" b="1" dirty="0">
                <a:solidFill>
                  <a:srgbClr val="BB4D4D"/>
                </a:solidFill>
              </a:rPr>
              <a:t>Projektion</a:t>
            </a:r>
            <a:endParaRPr lang="de-DE" b="1" dirty="0">
              <a:solidFill>
                <a:srgbClr val="BB4D4D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7628F14-343D-4708-9239-6BEFCC325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Datenbankabfragen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4B96007-B84A-4151-90B6-9691016BB4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u="sng" dirty="0"/>
              <a:t>3. Syntax einfacher Datenbankabfragen</a:t>
            </a:r>
          </a:p>
          <a:p>
            <a:pPr marL="0" indent="0">
              <a:buNone/>
            </a:pPr>
            <a:endParaRPr lang="de-DE" b="1" dirty="0"/>
          </a:p>
          <a:p>
            <a:pPr marL="0" indent="0">
              <a:buNone/>
            </a:pPr>
            <a:r>
              <a:rPr lang="de-DE" dirty="0">
                <a:latin typeface="Consolas" panose="020B0609020204030204" pitchFamily="49" charset="0"/>
                <a:cs typeface="Courier New" panose="02070309020205020404" pitchFamily="49" charset="0"/>
              </a:rPr>
              <a:t>	</a:t>
            </a:r>
            <a:r>
              <a:rPr lang="de-DE" b="1" dirty="0">
                <a:latin typeface="Consolas" panose="020B0609020204030204" pitchFamily="49" charset="0"/>
                <a:cs typeface="Courier New" panose="02070309020205020404" pitchFamily="49" charset="0"/>
              </a:rPr>
              <a:t>SELECT</a:t>
            </a:r>
            <a:r>
              <a:rPr lang="de-DE" dirty="0">
                <a:latin typeface="Consolas" panose="020B0609020204030204" pitchFamily="49" charset="0"/>
                <a:cs typeface="Courier New" panose="02070309020205020404" pitchFamily="49" charset="0"/>
              </a:rPr>
              <a:t>	</a:t>
            </a:r>
            <a:r>
              <a:rPr lang="de-DE" i="1" dirty="0">
                <a:latin typeface="Consolas" panose="020B0609020204030204" pitchFamily="49" charset="0"/>
                <a:cs typeface="Courier New" panose="02070309020205020404" pitchFamily="49" charset="0"/>
              </a:rPr>
              <a:t>Spalte1</a:t>
            </a:r>
            <a:r>
              <a:rPr lang="de-DE" dirty="0">
                <a:latin typeface="Consolas" panose="020B0609020204030204" pitchFamily="49" charset="0"/>
                <a:cs typeface="Courier New" panose="02070309020205020404" pitchFamily="49" charset="0"/>
              </a:rPr>
              <a:t>, </a:t>
            </a:r>
            <a:r>
              <a:rPr lang="de-DE" i="1" dirty="0">
                <a:latin typeface="Consolas" panose="020B0609020204030204" pitchFamily="49" charset="0"/>
                <a:cs typeface="Courier New" panose="02070309020205020404" pitchFamily="49" charset="0"/>
              </a:rPr>
              <a:t>Spalte2</a:t>
            </a:r>
            <a:r>
              <a:rPr lang="de-DE" dirty="0">
                <a:latin typeface="Consolas" panose="020B0609020204030204" pitchFamily="49" charset="0"/>
                <a:cs typeface="Courier New" panose="02070309020205020404" pitchFamily="49" charset="0"/>
              </a:rPr>
              <a:t>, ...</a:t>
            </a:r>
          </a:p>
          <a:p>
            <a:pPr marL="0" indent="0">
              <a:buNone/>
            </a:pPr>
            <a:r>
              <a:rPr lang="de-DE" dirty="0">
                <a:latin typeface="Consolas" panose="020B0609020204030204" pitchFamily="49" charset="0"/>
                <a:cs typeface="Courier New" panose="02070309020205020404" pitchFamily="49" charset="0"/>
              </a:rPr>
              <a:t>	</a:t>
            </a:r>
            <a:r>
              <a:rPr lang="de-DE" b="1" dirty="0">
                <a:latin typeface="Consolas" panose="020B0609020204030204" pitchFamily="49" charset="0"/>
                <a:cs typeface="Courier New" panose="02070309020205020404" pitchFamily="49" charset="0"/>
              </a:rPr>
              <a:t>FROM</a:t>
            </a:r>
            <a:r>
              <a:rPr lang="de-DE" dirty="0">
                <a:latin typeface="Consolas" panose="020B0609020204030204" pitchFamily="49" charset="0"/>
                <a:cs typeface="Courier New" panose="02070309020205020404" pitchFamily="49" charset="0"/>
              </a:rPr>
              <a:t>		</a:t>
            </a:r>
            <a:r>
              <a:rPr lang="de-DE" i="1" dirty="0">
                <a:latin typeface="Consolas" panose="020B0609020204030204" pitchFamily="49" charset="0"/>
                <a:cs typeface="Courier New" panose="02070309020205020404" pitchFamily="49" charset="0"/>
              </a:rPr>
              <a:t>Tabellenname</a:t>
            </a:r>
          </a:p>
          <a:p>
            <a:pPr marL="0" indent="0">
              <a:buNone/>
            </a:pPr>
            <a:endParaRPr lang="de-DE" b="1" dirty="0"/>
          </a:p>
          <a:p>
            <a:pPr marL="0" indent="0">
              <a:buNone/>
            </a:pPr>
            <a:r>
              <a:rPr lang="de-DE" dirty="0"/>
              <a:t>Mit</a:t>
            </a:r>
          </a:p>
          <a:p>
            <a:pPr marL="0" indent="0" algn="ctr">
              <a:buNone/>
            </a:pPr>
            <a:r>
              <a:rPr lang="de-DE" b="1" dirty="0">
                <a:latin typeface="Consolas" panose="020B0609020204030204" pitchFamily="49" charset="0"/>
              </a:rPr>
              <a:t>SELECT * FROM</a:t>
            </a:r>
            <a:r>
              <a:rPr lang="de-DE" dirty="0">
                <a:latin typeface="Consolas" panose="020B0609020204030204" pitchFamily="49" charset="0"/>
              </a:rPr>
              <a:t> </a:t>
            </a:r>
            <a:r>
              <a:rPr lang="de-DE" i="1" dirty="0">
                <a:latin typeface="Consolas" panose="020B0609020204030204" pitchFamily="49" charset="0"/>
              </a:rPr>
              <a:t>Tabellenname</a:t>
            </a:r>
            <a:r>
              <a:rPr lang="de-DE" dirty="0"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de-DE" dirty="0"/>
              <a:t>wird die gesamte Tabelle ausgegeben.</a:t>
            </a:r>
            <a:endParaRPr lang="de-DE" b="1" dirty="0"/>
          </a:p>
          <a:p>
            <a:pPr marL="0" indent="0">
              <a:buNone/>
            </a:pPr>
            <a:endParaRPr lang="de-DE" b="1" dirty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F8D5072-2022-408A-8F7E-285F158926DC}"/>
              </a:ext>
            </a:extLst>
          </p:cNvPr>
          <p:cNvSpPr/>
          <p:nvPr/>
        </p:nvSpPr>
        <p:spPr>
          <a:xfrm>
            <a:off x="3151762" y="4844374"/>
            <a:ext cx="5778229" cy="523220"/>
          </a:xfrm>
          <a:prstGeom prst="rect">
            <a:avLst/>
          </a:prstGeom>
          <a:noFill/>
          <a:ln w="19050">
            <a:solidFill>
              <a:srgbClr val="BB4D4D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23885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" grpId="0" uiExpand="1" build="p"/>
      <p:bldP spid="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ECB417D-23B1-41A6-8A17-975AA19852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Arbeitsauftrag – 10 min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F52A3D85-1B14-405F-97A1-DEB0CC74C0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Melde dich in </a:t>
            </a:r>
            <a:r>
              <a:rPr lang="de-DE" b="1" dirty="0"/>
              <a:t>deinem</a:t>
            </a:r>
            <a:r>
              <a:rPr lang="de-DE" dirty="0"/>
              <a:t> </a:t>
            </a:r>
            <a:r>
              <a:rPr lang="de-DE" dirty="0" err="1"/>
              <a:t>InstaHub</a:t>
            </a:r>
            <a:r>
              <a:rPr lang="de-DE" dirty="0"/>
              <a:t> (</a:t>
            </a:r>
            <a:r>
              <a:rPr lang="de-DE" i="1" dirty="0"/>
              <a:t>hubname</a:t>
            </a:r>
            <a:r>
              <a:rPr lang="de-DE" dirty="0"/>
              <a:t>.instahub.org) als </a:t>
            </a:r>
            <a:r>
              <a:rPr lang="de-DE" dirty="0" err="1"/>
              <a:t>admin</a:t>
            </a:r>
            <a:r>
              <a:rPr lang="de-DE" dirty="0"/>
              <a:t> an.</a:t>
            </a:r>
          </a:p>
          <a:p>
            <a:pPr marL="0" indent="0">
              <a:buNone/>
            </a:pPr>
            <a:r>
              <a:rPr lang="de-DE" dirty="0"/>
              <a:t>Bearbeite anschließend die Aufgaben und </a:t>
            </a:r>
            <a:r>
              <a:rPr lang="de-DE" b="1" dirty="0"/>
              <a:t>notiere die gesuchten SQL-Abfragen in deinem Heft bzw. einem Textdokument</a:t>
            </a:r>
            <a:r>
              <a:rPr lang="de-DE" dirty="0"/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/>
              <a:t>Zeige alle Einträge der Tabelle </a:t>
            </a:r>
            <a:r>
              <a:rPr lang="de-DE" i="1" dirty="0" err="1"/>
              <a:t>users</a:t>
            </a:r>
            <a:r>
              <a:rPr lang="de-DE" dirty="0"/>
              <a:t> an.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/>
              <a:t>Gib alle Benutzernamen (</a:t>
            </a:r>
            <a:r>
              <a:rPr lang="de-DE" i="1" dirty="0" err="1"/>
              <a:t>username</a:t>
            </a:r>
            <a:r>
              <a:rPr lang="de-DE" dirty="0"/>
              <a:t>) aus.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/>
              <a:t>Jeder registrierte Nutzer besitzt bestimmte Rechte. Hierfür werden Rollen zugewiesen. Welche Rollen gibt es? 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/>
              <a:t>Aus welchen Ländern stammen die registrierten Nutzer? Gib hierfür neben dem Land auch den jeweiligen Namen (</a:t>
            </a:r>
            <a:r>
              <a:rPr lang="de-DE" i="1" dirty="0" err="1"/>
              <a:t>name</a:t>
            </a:r>
            <a:r>
              <a:rPr lang="de-DE" dirty="0"/>
              <a:t>) aus.</a:t>
            </a:r>
          </a:p>
        </p:txBody>
      </p:sp>
    </p:spTree>
    <p:extLst>
      <p:ext uri="{BB962C8B-B14F-4D97-AF65-F5344CB8AC3E}">
        <p14:creationId xmlns:p14="http://schemas.microsoft.com/office/powerpoint/2010/main" val="2956906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3766FC6-616D-4C66-98A0-2537EA5A8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Arbeitsauftrag – 10 min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119712F-74CC-4847-9082-9F1C0C7156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SQL-Abfragen können mit weiteren </a:t>
            </a:r>
            <a:r>
              <a:rPr lang="de-DE" b="1" dirty="0"/>
              <a:t>Schlüsselwörtern</a:t>
            </a:r>
            <a:r>
              <a:rPr lang="de-DE" dirty="0"/>
              <a:t> präzisiert werden. 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Kopiere die Datei </a:t>
            </a:r>
            <a:r>
              <a:rPr lang="de-DE" b="1" dirty="0"/>
              <a:t>abfragenInstaHub_01.pdf </a:t>
            </a:r>
            <a:r>
              <a:rPr lang="de-DE" dirty="0"/>
              <a:t>aus dem Vorlagen-Laufwerk auf deinen USB-Stick.</a:t>
            </a:r>
          </a:p>
          <a:p>
            <a:pPr marL="0" indent="0">
              <a:buNone/>
            </a:pPr>
            <a:r>
              <a:rPr lang="de-DE" dirty="0"/>
              <a:t>Lies die Beschreibung der neuen SQL-Schlüsselwörter aufmerksam durch und bearbeite anschließend die </a:t>
            </a:r>
            <a:r>
              <a:rPr lang="de-DE" b="1" dirty="0"/>
              <a:t>Aufgaben 5 – 8</a:t>
            </a:r>
            <a:r>
              <a:rPr lang="de-DE" dirty="0"/>
              <a:t> mit direkt formulierten Abfragen an deine </a:t>
            </a:r>
            <a:r>
              <a:rPr lang="de-DE" dirty="0" err="1"/>
              <a:t>InstaHub</a:t>
            </a:r>
            <a:r>
              <a:rPr lang="de-DE" dirty="0"/>
              <a:t>-Datenbank.</a:t>
            </a:r>
          </a:p>
          <a:p>
            <a:pPr marL="0" indent="0">
              <a:buNone/>
            </a:pPr>
            <a:r>
              <a:rPr lang="de-DE" b="1" dirty="0"/>
              <a:t>Notiere jeweils den gesuchten SQL-Abfragetext!</a:t>
            </a:r>
          </a:p>
        </p:txBody>
      </p:sp>
    </p:spTree>
    <p:extLst>
      <p:ext uri="{BB962C8B-B14F-4D97-AF65-F5344CB8AC3E}">
        <p14:creationId xmlns:p14="http://schemas.microsoft.com/office/powerpoint/2010/main" val="2072503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3766FC6-616D-4C66-98A0-2537EA5A8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Arbeitsauftrag – 10 min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119712F-74CC-4847-9082-9F1C0C7156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Bearbeite anschließend die </a:t>
            </a:r>
            <a:r>
              <a:rPr lang="de-DE" b="1" dirty="0"/>
              <a:t>Aufgaben 9 – 14</a:t>
            </a:r>
            <a:r>
              <a:rPr lang="de-DE" dirty="0"/>
              <a:t> mit direkt formulierten Abfragen an deine </a:t>
            </a:r>
            <a:r>
              <a:rPr lang="de-DE" dirty="0" err="1"/>
              <a:t>InstaHub</a:t>
            </a:r>
            <a:r>
              <a:rPr lang="de-DE" dirty="0"/>
              <a:t>-Datenbank.</a:t>
            </a:r>
          </a:p>
          <a:p>
            <a:pPr marL="0" indent="0">
              <a:buNone/>
            </a:pPr>
            <a:r>
              <a:rPr lang="de-DE" b="1" dirty="0"/>
              <a:t>Notiere jeweils den gesuchten SQL-Abfragetext!</a:t>
            </a:r>
          </a:p>
        </p:txBody>
      </p:sp>
    </p:spTree>
    <p:extLst>
      <p:ext uri="{BB962C8B-B14F-4D97-AF65-F5344CB8AC3E}">
        <p14:creationId xmlns:p14="http://schemas.microsoft.com/office/powerpoint/2010/main" val="2686360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8640D8-99AB-4B14-9305-13AA1B3C32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InstaHub</a:t>
            </a:r>
            <a:r>
              <a:rPr lang="de-DE" dirty="0"/>
              <a:t> – Administration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5FB054F-A101-4479-8989-F81B503667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Aus Datenschutzgründen dürfen sich in eurem Netzwerk keine minderjährigen Mitglieder registrieren. 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b="1" dirty="0"/>
              <a:t>Überprüfe, ob es Nutzer gibt, die noch nicht volljährig sind.</a:t>
            </a:r>
          </a:p>
          <a:p>
            <a:pPr marL="0" indent="0">
              <a:buNone/>
            </a:pPr>
            <a:endParaRPr lang="de-DE" b="1" dirty="0"/>
          </a:p>
          <a:p>
            <a:pPr marL="0" indent="0">
              <a:buNone/>
            </a:pPr>
            <a:r>
              <a:rPr lang="de-DE" dirty="0">
                <a:latin typeface="Consolas" panose="020B0609020204030204" pitchFamily="49" charset="0"/>
                <a:cs typeface="Courier New" panose="02070309020205020404" pitchFamily="49" charset="0"/>
              </a:rPr>
              <a:t>	SELECT	</a:t>
            </a:r>
            <a:r>
              <a:rPr lang="de-DE" dirty="0" err="1">
                <a:latin typeface="Consolas" panose="020B0609020204030204" pitchFamily="49" charset="0"/>
                <a:cs typeface="Courier New" panose="02070309020205020404" pitchFamily="49" charset="0"/>
              </a:rPr>
              <a:t>birthday</a:t>
            </a:r>
            <a:endParaRPr lang="de-DE" dirty="0"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de-DE" dirty="0">
                <a:latin typeface="Consolas" panose="020B0609020204030204" pitchFamily="49" charset="0"/>
                <a:cs typeface="Courier New" panose="02070309020205020404" pitchFamily="49" charset="0"/>
              </a:rPr>
              <a:t>	FROM		</a:t>
            </a:r>
            <a:r>
              <a:rPr lang="de-DE" dirty="0" err="1">
                <a:latin typeface="Consolas" panose="020B0609020204030204" pitchFamily="49" charset="0"/>
                <a:cs typeface="Courier New" panose="02070309020205020404" pitchFamily="49" charset="0"/>
              </a:rPr>
              <a:t>users</a:t>
            </a:r>
            <a:endParaRPr lang="de-DE" dirty="0"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de-DE" dirty="0">
                <a:latin typeface="Consolas" panose="020B0609020204030204" pitchFamily="49" charset="0"/>
                <a:cs typeface="Courier New" panose="02070309020205020404" pitchFamily="49" charset="0"/>
              </a:rPr>
              <a:t>	</a:t>
            </a:r>
            <a:r>
              <a:rPr lang="de-DE" dirty="0">
                <a:solidFill>
                  <a:srgbClr val="BB4D4D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WHERE	</a:t>
            </a:r>
            <a:r>
              <a:rPr lang="de-DE" dirty="0" err="1">
                <a:solidFill>
                  <a:srgbClr val="BB4D4D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birthday</a:t>
            </a:r>
            <a:r>
              <a:rPr lang="de-DE" dirty="0">
                <a:solidFill>
                  <a:srgbClr val="BB4D4D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&gt; '2001-02-25'</a:t>
            </a:r>
          </a:p>
        </p:txBody>
      </p:sp>
    </p:spTree>
    <p:extLst>
      <p:ext uri="{BB962C8B-B14F-4D97-AF65-F5344CB8AC3E}">
        <p14:creationId xmlns:p14="http://schemas.microsoft.com/office/powerpoint/2010/main" val="2589769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dirty="0"/>
              <a:t>Datenverwaltung</a:t>
            </a:r>
          </a:p>
        </p:txBody>
      </p:sp>
      <p:sp>
        <p:nvSpPr>
          <p:cNvPr id="6147" name="Inhaltsplatzhalt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marL="0" indent="0">
              <a:buNone/>
            </a:pPr>
            <a:r>
              <a:rPr lang="de-DE" altLang="de-DE" dirty="0"/>
              <a:t>Wie können </a:t>
            </a:r>
            <a:r>
              <a:rPr lang="de-DE" altLang="de-DE" b="1" dirty="0"/>
              <a:t>viele</a:t>
            </a:r>
            <a:r>
              <a:rPr lang="de-DE" altLang="de-DE" dirty="0"/>
              <a:t> Daten am Besten </a:t>
            </a:r>
            <a:r>
              <a:rPr lang="de-DE" altLang="de-DE" b="1" dirty="0"/>
              <a:t>verwaltet</a:t>
            </a:r>
            <a:r>
              <a:rPr lang="de-DE" altLang="de-DE" dirty="0"/>
              <a:t>, d.h. </a:t>
            </a:r>
            <a:r>
              <a:rPr lang="de-DE" altLang="de-DE" b="1" dirty="0">
                <a:solidFill>
                  <a:srgbClr val="BB4D4D"/>
                </a:solidFill>
              </a:rPr>
              <a:t>gespeichert</a:t>
            </a:r>
            <a:r>
              <a:rPr lang="de-DE" altLang="de-DE" dirty="0"/>
              <a:t>, </a:t>
            </a:r>
            <a:r>
              <a:rPr lang="de-DE" altLang="de-DE" b="1" dirty="0">
                <a:solidFill>
                  <a:srgbClr val="BB4D4D"/>
                </a:solidFill>
              </a:rPr>
              <a:t>bearbeitet</a:t>
            </a:r>
            <a:r>
              <a:rPr lang="de-DE" altLang="de-DE" dirty="0"/>
              <a:t> und </a:t>
            </a:r>
            <a:r>
              <a:rPr lang="de-DE" altLang="de-DE" b="1" dirty="0">
                <a:solidFill>
                  <a:srgbClr val="BB4D4D"/>
                </a:solidFill>
              </a:rPr>
              <a:t>ausgewertet</a:t>
            </a:r>
            <a:r>
              <a:rPr lang="de-DE" altLang="de-DE" dirty="0"/>
              <a:t> werden?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4B96007-B84A-4151-90B6-9691016BB4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pPr marL="0" indent="0">
              <a:spcAft>
                <a:spcPts val="1200"/>
              </a:spcAft>
              <a:buNone/>
            </a:pPr>
            <a:r>
              <a:rPr lang="de-DE" dirty="0"/>
              <a:t>Mit dem </a:t>
            </a:r>
            <a:r>
              <a:rPr lang="de-DE" dirty="0">
                <a:latin typeface="Consolas" panose="020B0609020204030204" pitchFamily="49" charset="0"/>
              </a:rPr>
              <a:t>WHERE</a:t>
            </a:r>
            <a:r>
              <a:rPr lang="de-DE" dirty="0"/>
              <a:t>-Befehl werden nur Datensätze (d.h. Zeilen) angezeigt, die eine bestimmte </a:t>
            </a:r>
            <a:r>
              <a:rPr lang="de-DE" b="1" dirty="0">
                <a:solidFill>
                  <a:srgbClr val="BB4D4D"/>
                </a:solidFill>
              </a:rPr>
              <a:t>Bedingung</a:t>
            </a:r>
            <a:r>
              <a:rPr lang="de-DE" b="1" dirty="0"/>
              <a:t> </a:t>
            </a:r>
            <a:r>
              <a:rPr lang="de-DE" dirty="0"/>
              <a:t>erfüllen. </a:t>
            </a:r>
            <a:endParaRPr lang="de-DE" b="1" dirty="0"/>
          </a:p>
          <a:p>
            <a:pPr marL="0" indent="0">
              <a:buNone/>
            </a:pPr>
            <a:r>
              <a:rPr lang="de-DE" dirty="0">
                <a:latin typeface="Consolas" panose="020B0609020204030204" pitchFamily="49" charset="0"/>
                <a:cs typeface="Courier New" panose="02070309020205020404" pitchFamily="49" charset="0"/>
              </a:rPr>
              <a:t>	</a:t>
            </a:r>
            <a:r>
              <a:rPr lang="de-DE" b="1" dirty="0">
                <a:latin typeface="Consolas" panose="020B0609020204030204" pitchFamily="49" charset="0"/>
                <a:cs typeface="Courier New" panose="02070309020205020404" pitchFamily="49" charset="0"/>
              </a:rPr>
              <a:t>SELECT</a:t>
            </a:r>
            <a:r>
              <a:rPr lang="de-DE" dirty="0">
                <a:latin typeface="Consolas" panose="020B0609020204030204" pitchFamily="49" charset="0"/>
                <a:cs typeface="Courier New" panose="02070309020205020404" pitchFamily="49" charset="0"/>
              </a:rPr>
              <a:t>	</a:t>
            </a:r>
            <a:r>
              <a:rPr lang="de-DE" i="1" dirty="0">
                <a:latin typeface="Consolas" panose="020B0609020204030204" pitchFamily="49" charset="0"/>
                <a:cs typeface="Courier New" panose="02070309020205020404" pitchFamily="49" charset="0"/>
              </a:rPr>
              <a:t>Spalte1</a:t>
            </a:r>
            <a:r>
              <a:rPr lang="de-DE" dirty="0">
                <a:latin typeface="Consolas" panose="020B0609020204030204" pitchFamily="49" charset="0"/>
                <a:cs typeface="Courier New" panose="02070309020205020404" pitchFamily="49" charset="0"/>
              </a:rPr>
              <a:t>, </a:t>
            </a:r>
            <a:r>
              <a:rPr lang="de-DE" i="1" dirty="0">
                <a:latin typeface="Consolas" panose="020B0609020204030204" pitchFamily="49" charset="0"/>
                <a:cs typeface="Courier New" panose="02070309020205020404" pitchFamily="49" charset="0"/>
              </a:rPr>
              <a:t>Spalte2</a:t>
            </a:r>
            <a:r>
              <a:rPr lang="de-DE" dirty="0">
                <a:latin typeface="Consolas" panose="020B0609020204030204" pitchFamily="49" charset="0"/>
                <a:cs typeface="Courier New" panose="02070309020205020404" pitchFamily="49" charset="0"/>
              </a:rPr>
              <a:t>, ...</a:t>
            </a:r>
          </a:p>
          <a:p>
            <a:pPr marL="0" indent="0">
              <a:buNone/>
            </a:pPr>
            <a:r>
              <a:rPr lang="de-DE" dirty="0">
                <a:latin typeface="Consolas" panose="020B0609020204030204" pitchFamily="49" charset="0"/>
                <a:cs typeface="Courier New" panose="02070309020205020404" pitchFamily="49" charset="0"/>
              </a:rPr>
              <a:t>	</a:t>
            </a:r>
            <a:r>
              <a:rPr lang="de-DE" b="1" dirty="0">
                <a:latin typeface="Consolas" panose="020B0609020204030204" pitchFamily="49" charset="0"/>
                <a:cs typeface="Courier New" panose="02070309020205020404" pitchFamily="49" charset="0"/>
              </a:rPr>
              <a:t>FROM</a:t>
            </a:r>
            <a:r>
              <a:rPr lang="de-DE" dirty="0">
                <a:latin typeface="Consolas" panose="020B0609020204030204" pitchFamily="49" charset="0"/>
                <a:cs typeface="Courier New" panose="02070309020205020404" pitchFamily="49" charset="0"/>
              </a:rPr>
              <a:t>		</a:t>
            </a:r>
            <a:r>
              <a:rPr lang="de-DE" i="1" dirty="0">
                <a:latin typeface="Consolas" panose="020B0609020204030204" pitchFamily="49" charset="0"/>
                <a:cs typeface="Courier New" panose="02070309020205020404" pitchFamily="49" charset="0"/>
              </a:rPr>
              <a:t>Tabellenname</a:t>
            </a:r>
          </a:p>
          <a:p>
            <a:pPr marL="0" indent="0">
              <a:buNone/>
            </a:pPr>
            <a:r>
              <a:rPr lang="de-DE" i="1" dirty="0">
                <a:latin typeface="Consolas" panose="020B0609020204030204" pitchFamily="49" charset="0"/>
                <a:cs typeface="Courier New" panose="02070309020205020404" pitchFamily="49" charset="0"/>
              </a:rPr>
              <a:t>	</a:t>
            </a:r>
            <a:r>
              <a:rPr lang="de-DE" b="1" dirty="0">
                <a:latin typeface="Consolas" panose="020B0609020204030204" pitchFamily="49" charset="0"/>
                <a:cs typeface="Courier New" panose="02070309020205020404" pitchFamily="49" charset="0"/>
              </a:rPr>
              <a:t>WHERE	</a:t>
            </a:r>
            <a:r>
              <a:rPr lang="de-DE" i="1" dirty="0">
                <a:latin typeface="Consolas" panose="020B0609020204030204" pitchFamily="49" charset="0"/>
                <a:cs typeface="Courier New" panose="02070309020205020404" pitchFamily="49" charset="0"/>
              </a:rPr>
              <a:t>Bedingung</a:t>
            </a:r>
          </a:p>
          <a:p>
            <a:pPr marL="0" indent="0">
              <a:buNone/>
            </a:pPr>
            <a:endParaRPr lang="de-DE" b="1" dirty="0"/>
          </a:p>
          <a:p>
            <a:pPr marL="0" indent="0">
              <a:buNone/>
            </a:pPr>
            <a:r>
              <a:rPr lang="de-DE" b="1" dirty="0">
                <a:solidFill>
                  <a:srgbClr val="BB4D4D"/>
                </a:solidFill>
              </a:rPr>
              <a:t>Vergleichsoperatoren für Bedingungen</a:t>
            </a:r>
            <a:r>
              <a:rPr lang="de-DE" dirty="0">
                <a:solidFill>
                  <a:srgbClr val="BB4D4D"/>
                </a:solidFill>
              </a:rPr>
              <a:t>: 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41C3E6C7-1BE8-4EF4-98F6-35697220B021}"/>
              </a:ext>
            </a:extLst>
          </p:cNvPr>
          <p:cNvSpPr txBox="1"/>
          <p:nvPr/>
        </p:nvSpPr>
        <p:spPr>
          <a:xfrm>
            <a:off x="838200" y="3878552"/>
            <a:ext cx="10515599" cy="523220"/>
          </a:xfrm>
          <a:prstGeom prst="rect">
            <a:avLst/>
          </a:prstGeom>
          <a:noFill/>
          <a:ln w="19050">
            <a:solidFill>
              <a:srgbClr val="BB4D4D"/>
            </a:solidFill>
          </a:ln>
        </p:spPr>
        <p:txBody>
          <a:bodyPr wrap="square" rtlCol="0" anchor="ctr">
            <a:spAutoFit/>
          </a:bodyPr>
          <a:lstStyle/>
          <a:p>
            <a:pPr algn="r"/>
            <a:r>
              <a:rPr lang="de-DE" sz="2800" b="1" dirty="0">
                <a:solidFill>
                  <a:srgbClr val="BB4D4D"/>
                </a:solidFill>
              </a:rPr>
              <a:t>Selektion</a:t>
            </a:r>
            <a:endParaRPr lang="de-DE" b="1" dirty="0">
              <a:solidFill>
                <a:srgbClr val="BB4D4D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7628F14-343D-4708-9239-6BEFCC325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Datenbankabfragen</a:t>
            </a:r>
          </a:p>
        </p:txBody>
      </p:sp>
      <p:graphicFrame>
        <p:nvGraphicFramePr>
          <p:cNvPr id="7" name="Tabelle 6">
            <a:extLst>
              <a:ext uri="{FF2B5EF4-FFF2-40B4-BE49-F238E27FC236}">
                <a16:creationId xmlns:a16="http://schemas.microsoft.com/office/drawing/2014/main" id="{CECAD150-1358-48C9-ADF6-44386AB0BAB5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5381550"/>
          <a:ext cx="10515600" cy="1036320"/>
        </p:xfrm>
        <a:graphic>
          <a:graphicData uri="http://schemas.openxmlformats.org/drawingml/2006/table">
            <a:tbl>
              <a:tblPr firstRow="1" bandRow="1">
                <a:tableStyleId>{ED083AE6-46FA-4A59-8FB0-9F97EB10719F}</a:tableStyleId>
              </a:tblPr>
              <a:tblGrid>
                <a:gridCol w="1126787">
                  <a:extLst>
                    <a:ext uri="{9D8B030D-6E8A-4147-A177-3AD203B41FA5}">
                      <a16:colId xmlns:a16="http://schemas.microsoft.com/office/drawing/2014/main" val="2618103494"/>
                    </a:ext>
                  </a:extLst>
                </a:gridCol>
                <a:gridCol w="1225685">
                  <a:extLst>
                    <a:ext uri="{9D8B030D-6E8A-4147-A177-3AD203B41FA5}">
                      <a16:colId xmlns:a16="http://schemas.microsoft.com/office/drawing/2014/main" val="668733305"/>
                    </a:ext>
                  </a:extLst>
                </a:gridCol>
                <a:gridCol w="1225685">
                  <a:extLst>
                    <a:ext uri="{9D8B030D-6E8A-4147-A177-3AD203B41FA5}">
                      <a16:colId xmlns:a16="http://schemas.microsoft.com/office/drawing/2014/main" val="3243967008"/>
                    </a:ext>
                  </a:extLst>
                </a:gridCol>
                <a:gridCol w="2431915">
                  <a:extLst>
                    <a:ext uri="{9D8B030D-6E8A-4147-A177-3AD203B41FA5}">
                      <a16:colId xmlns:a16="http://schemas.microsoft.com/office/drawing/2014/main" val="3220459301"/>
                    </a:ext>
                  </a:extLst>
                </a:gridCol>
                <a:gridCol w="2752928">
                  <a:extLst>
                    <a:ext uri="{9D8B030D-6E8A-4147-A177-3AD203B41FA5}">
                      <a16:colId xmlns:a16="http://schemas.microsoft.com/office/drawing/2014/main" val="1605869926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8187715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2800" dirty="0">
                          <a:solidFill>
                            <a:schemeClr val="tx2"/>
                          </a:solidFill>
                        </a:rPr>
                        <a:t>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800" dirty="0">
                          <a:solidFill>
                            <a:schemeClr val="tx2"/>
                          </a:solidFill>
                        </a:rPr>
                        <a:t>&lt;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800" dirty="0">
                          <a:solidFill>
                            <a:schemeClr val="tx2"/>
                          </a:solidFill>
                        </a:rPr>
                        <a:t>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800" dirty="0">
                          <a:solidFill>
                            <a:schemeClr val="tx2"/>
                          </a:solidFill>
                        </a:rPr>
                        <a:t>&lt;=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800" dirty="0">
                          <a:solidFill>
                            <a:schemeClr val="tx2"/>
                          </a:solidFill>
                        </a:rPr>
                        <a:t>&gt;=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800" dirty="0">
                          <a:solidFill>
                            <a:schemeClr val="tx2"/>
                          </a:solidFill>
                        </a:rPr>
                        <a:t>&lt;&gt; bzw. !=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85041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2800" dirty="0">
                          <a:solidFill>
                            <a:schemeClr val="tx2"/>
                          </a:solidFill>
                        </a:rPr>
                        <a:t>Gleich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800" dirty="0">
                          <a:solidFill>
                            <a:schemeClr val="tx2"/>
                          </a:solidFill>
                        </a:rPr>
                        <a:t>Kleiner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800" dirty="0">
                          <a:solidFill>
                            <a:schemeClr val="tx2"/>
                          </a:solidFill>
                        </a:rPr>
                        <a:t>Größer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800" dirty="0">
                          <a:solidFill>
                            <a:schemeClr val="tx2"/>
                          </a:solidFill>
                        </a:rPr>
                        <a:t>Kleiner-gleich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800" dirty="0">
                          <a:solidFill>
                            <a:schemeClr val="tx2"/>
                          </a:solidFill>
                        </a:rPr>
                        <a:t>Größer-gleich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800" dirty="0">
                          <a:solidFill>
                            <a:schemeClr val="tx2"/>
                          </a:solidFill>
                        </a:rPr>
                        <a:t>Ungleich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63324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0308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3766FC6-616D-4C66-98A0-2537EA5A8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Arbeitsauftrag – 15 min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119712F-74CC-4847-9082-9F1C0C7156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Kopiere die Datei </a:t>
            </a:r>
            <a:r>
              <a:rPr lang="de-DE" b="1" dirty="0"/>
              <a:t>abfragenInstaHub_02.pdf </a:t>
            </a:r>
            <a:r>
              <a:rPr lang="de-DE" dirty="0"/>
              <a:t>aus dem Vorlagen-Laufwerk auf deinen USB-Stick.</a:t>
            </a:r>
          </a:p>
          <a:p>
            <a:pPr marL="0" indent="0">
              <a:buNone/>
            </a:pPr>
            <a:r>
              <a:rPr lang="de-DE" dirty="0"/>
              <a:t>Bearbeite die </a:t>
            </a:r>
            <a:r>
              <a:rPr lang="de-DE" b="1" dirty="0"/>
              <a:t>Aufgaben 1 – 5</a:t>
            </a:r>
            <a:r>
              <a:rPr lang="de-DE" dirty="0"/>
              <a:t> mit direkt formulierten Abfragen an deine </a:t>
            </a:r>
            <a:r>
              <a:rPr lang="de-DE" dirty="0" err="1"/>
              <a:t>InstaHub</a:t>
            </a:r>
            <a:r>
              <a:rPr lang="de-DE" dirty="0"/>
              <a:t>-Datenbank.</a:t>
            </a:r>
          </a:p>
          <a:p>
            <a:pPr marL="0" indent="0">
              <a:buNone/>
            </a:pPr>
            <a:r>
              <a:rPr lang="de-DE" b="1" dirty="0"/>
              <a:t>Notiere jeweils den gesuchten SQL-Abfragetext!</a:t>
            </a:r>
          </a:p>
        </p:txBody>
      </p:sp>
    </p:spTree>
    <p:extLst>
      <p:ext uri="{BB962C8B-B14F-4D97-AF65-F5344CB8AC3E}">
        <p14:creationId xmlns:p14="http://schemas.microsoft.com/office/powerpoint/2010/main" val="3911028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3766FC6-616D-4C66-98A0-2537EA5A8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Arbeitsauftrag – 10 min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119712F-74CC-4847-9082-9F1C0C7156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Melde dich in </a:t>
            </a:r>
            <a:r>
              <a:rPr lang="de-DE" b="1" dirty="0"/>
              <a:t>deinem</a:t>
            </a:r>
            <a:r>
              <a:rPr lang="de-DE" dirty="0"/>
              <a:t> </a:t>
            </a:r>
            <a:r>
              <a:rPr lang="de-DE" dirty="0" err="1"/>
              <a:t>InstaHub</a:t>
            </a:r>
            <a:r>
              <a:rPr lang="de-DE" dirty="0"/>
              <a:t> (</a:t>
            </a:r>
            <a:r>
              <a:rPr lang="de-DE" i="1" dirty="0"/>
              <a:t>hubname</a:t>
            </a:r>
            <a:r>
              <a:rPr lang="de-DE" dirty="0"/>
              <a:t>.instahub.org) als </a:t>
            </a:r>
            <a:r>
              <a:rPr lang="de-DE" dirty="0" err="1"/>
              <a:t>admin</a:t>
            </a:r>
            <a:r>
              <a:rPr lang="de-DE" dirty="0"/>
              <a:t> an.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Öffne die Datei </a:t>
            </a:r>
            <a:r>
              <a:rPr lang="de-DE" b="1" dirty="0"/>
              <a:t>abfragenInstaHub_02.pdf </a:t>
            </a:r>
            <a:r>
              <a:rPr lang="de-DE" dirty="0"/>
              <a:t>auf deinem USB-Stick.</a:t>
            </a:r>
          </a:p>
          <a:p>
            <a:pPr marL="0" indent="0">
              <a:buNone/>
            </a:pPr>
            <a:r>
              <a:rPr lang="de-DE" dirty="0"/>
              <a:t>Bearbeite die </a:t>
            </a:r>
            <a:r>
              <a:rPr lang="de-DE" b="1" dirty="0"/>
              <a:t>Aufgaben 6 – 10</a:t>
            </a:r>
            <a:r>
              <a:rPr lang="de-DE" dirty="0"/>
              <a:t> mit direkt formulierten Abfragen an deine </a:t>
            </a:r>
            <a:r>
              <a:rPr lang="de-DE" dirty="0" err="1"/>
              <a:t>InstaHub</a:t>
            </a:r>
            <a:r>
              <a:rPr lang="de-DE" dirty="0"/>
              <a:t>-Datenbank.</a:t>
            </a:r>
          </a:p>
          <a:p>
            <a:pPr marL="0" indent="0">
              <a:buNone/>
            </a:pPr>
            <a:r>
              <a:rPr lang="de-DE" b="1" dirty="0"/>
              <a:t>Notiere jeweils den gesuchten SQL-Abfragetext!</a:t>
            </a:r>
          </a:p>
        </p:txBody>
      </p:sp>
    </p:spTree>
    <p:extLst>
      <p:ext uri="{BB962C8B-B14F-4D97-AF65-F5344CB8AC3E}">
        <p14:creationId xmlns:p14="http://schemas.microsoft.com/office/powerpoint/2010/main" val="1629464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E561FC9-C16E-4091-A6CD-2FC4EBB040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Datenbankabfragen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755732B-9B55-4359-8D39-C9E25A90FC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dirty="0"/>
              <a:t>Wie viele Mitglieder heißen mit Nachnamen Schmidt?</a:t>
            </a:r>
          </a:p>
          <a:p>
            <a:pPr marL="0" indent="0">
              <a:buNone/>
            </a:pPr>
            <a:endParaRPr lang="de-DE" b="1" dirty="0"/>
          </a:p>
          <a:p>
            <a:pPr marL="0" indent="0">
              <a:buNone/>
            </a:pPr>
            <a:r>
              <a:rPr lang="de-DE" dirty="0"/>
              <a:t>Wenn nicht nach festen Suchbegriffen gefiltert werden soll, sondern nur Teile davon bekannt sind, verwendet man den </a:t>
            </a:r>
            <a:r>
              <a:rPr lang="de-DE" dirty="0">
                <a:latin typeface="Consolas" panose="020B0609020204030204" pitchFamily="49" charset="0"/>
              </a:rPr>
              <a:t>LIKE</a:t>
            </a:r>
            <a:r>
              <a:rPr lang="de-DE" dirty="0"/>
              <a:t>-Operator in der </a:t>
            </a:r>
            <a:r>
              <a:rPr lang="de-DE" dirty="0">
                <a:latin typeface="Consolas" panose="020B0609020204030204" pitchFamily="49" charset="0"/>
              </a:rPr>
              <a:t>WHERE</a:t>
            </a:r>
            <a:r>
              <a:rPr lang="de-DE" dirty="0"/>
              <a:t>-Klausel. </a:t>
            </a:r>
            <a:r>
              <a:rPr lang="de-DE" dirty="0">
                <a:solidFill>
                  <a:srgbClr val="BB4D4D"/>
                </a:solidFill>
              </a:rPr>
              <a:t>%</a:t>
            </a:r>
            <a:r>
              <a:rPr lang="de-DE" dirty="0"/>
              <a:t> dient dabei als Platzhalter.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>
                <a:latin typeface="Consolas" panose="020B0609020204030204" pitchFamily="49" charset="0"/>
                <a:cs typeface="Courier New" panose="02070309020205020404" pitchFamily="49" charset="0"/>
              </a:rPr>
              <a:t>	SELECT	*</a:t>
            </a:r>
          </a:p>
          <a:p>
            <a:pPr marL="0" indent="0">
              <a:buNone/>
            </a:pPr>
            <a:r>
              <a:rPr lang="de-DE" dirty="0">
                <a:latin typeface="Consolas" panose="020B0609020204030204" pitchFamily="49" charset="0"/>
                <a:cs typeface="Courier New" panose="02070309020205020404" pitchFamily="49" charset="0"/>
              </a:rPr>
              <a:t>	FROM		</a:t>
            </a:r>
            <a:r>
              <a:rPr lang="de-DE" dirty="0" err="1">
                <a:latin typeface="Consolas" panose="020B0609020204030204" pitchFamily="49" charset="0"/>
                <a:cs typeface="Courier New" panose="02070309020205020404" pitchFamily="49" charset="0"/>
              </a:rPr>
              <a:t>users</a:t>
            </a:r>
            <a:endParaRPr lang="de-DE" dirty="0"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de-DE" dirty="0">
                <a:latin typeface="Consolas" panose="020B0609020204030204" pitchFamily="49" charset="0"/>
                <a:cs typeface="Courier New" panose="02070309020205020404" pitchFamily="49" charset="0"/>
              </a:rPr>
              <a:t>	WHERE	</a:t>
            </a:r>
            <a:r>
              <a:rPr lang="de-DE" dirty="0" err="1">
                <a:latin typeface="Consolas" panose="020B0609020204030204" pitchFamily="49" charset="0"/>
                <a:cs typeface="Courier New" panose="02070309020205020404" pitchFamily="49" charset="0"/>
              </a:rPr>
              <a:t>name</a:t>
            </a:r>
            <a:r>
              <a:rPr lang="de-DE" dirty="0"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r>
              <a:rPr lang="de-DE" dirty="0">
                <a:solidFill>
                  <a:srgbClr val="BB4D4D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LIKE </a:t>
            </a:r>
            <a:r>
              <a:rPr lang="de-DE" dirty="0">
                <a:latin typeface="Consolas" panose="020B0609020204030204" pitchFamily="49" charset="0"/>
                <a:cs typeface="Courier New" panose="02070309020205020404" pitchFamily="49" charset="0"/>
              </a:rPr>
              <a:t>'</a:t>
            </a:r>
            <a:r>
              <a:rPr lang="de-DE" dirty="0">
                <a:solidFill>
                  <a:srgbClr val="BB4D4D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%</a:t>
            </a:r>
            <a:r>
              <a:rPr lang="de-DE" dirty="0">
                <a:latin typeface="Consolas" panose="020B0609020204030204" pitchFamily="49" charset="0"/>
                <a:cs typeface="Courier New" panose="02070309020205020404" pitchFamily="49" charset="0"/>
              </a:rPr>
              <a:t>Schmidt'</a:t>
            </a:r>
          </a:p>
        </p:txBody>
      </p:sp>
    </p:spTree>
    <p:extLst>
      <p:ext uri="{BB962C8B-B14F-4D97-AF65-F5344CB8AC3E}">
        <p14:creationId xmlns:p14="http://schemas.microsoft.com/office/powerpoint/2010/main" val="3073899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3766FC6-616D-4C66-98A0-2537EA5A8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Arbeitsauftrag – 5 min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119712F-74CC-4847-9082-9F1C0C7156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Bearbeite die </a:t>
            </a:r>
            <a:r>
              <a:rPr lang="de-DE" b="1" dirty="0"/>
              <a:t>Aufgaben 11 – 14</a:t>
            </a:r>
            <a:r>
              <a:rPr lang="de-DE" dirty="0"/>
              <a:t> aus der Datei </a:t>
            </a:r>
            <a:r>
              <a:rPr lang="de-DE" b="1" dirty="0"/>
              <a:t>abfragenInstaHub_02.pdf </a:t>
            </a:r>
            <a:r>
              <a:rPr lang="de-DE" dirty="0"/>
              <a:t>mit direkt formulierten Abfragen an deine </a:t>
            </a:r>
            <a:r>
              <a:rPr lang="de-DE" dirty="0" err="1"/>
              <a:t>InstaHub</a:t>
            </a:r>
            <a:r>
              <a:rPr lang="de-DE" dirty="0"/>
              <a:t>-Datenbank.</a:t>
            </a:r>
          </a:p>
          <a:p>
            <a:pPr marL="0" indent="0">
              <a:buNone/>
            </a:pPr>
            <a:r>
              <a:rPr lang="de-DE" b="1" dirty="0"/>
              <a:t>Notiere jeweils den gesuchten SQL-Abfragetext!</a:t>
            </a:r>
          </a:p>
        </p:txBody>
      </p:sp>
    </p:spTree>
    <p:extLst>
      <p:ext uri="{BB962C8B-B14F-4D97-AF65-F5344CB8AC3E}">
        <p14:creationId xmlns:p14="http://schemas.microsoft.com/office/powerpoint/2010/main" val="3842726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7DA34C-8738-466F-932D-C1D04D7D2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Datenbankabfragen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BA7D169-C566-4D0C-8886-975FC0BD67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Die Email-Adressen der Mitglieder von </a:t>
            </a:r>
            <a:r>
              <a:rPr lang="de-DE" dirty="0" err="1"/>
              <a:t>InstaHub</a:t>
            </a:r>
            <a:r>
              <a:rPr lang="de-DE" dirty="0"/>
              <a:t> wurden in einer eigenen Tabelle </a:t>
            </a:r>
            <a:r>
              <a:rPr lang="de-DE" i="1" dirty="0" err="1"/>
              <a:t>emailadressen</a:t>
            </a:r>
            <a:r>
              <a:rPr lang="de-DE" dirty="0"/>
              <a:t> gespeichert.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b="1" dirty="0"/>
              <a:t>Gib eine SQL-Abfrage an, um die Email-Adresse von Kati Auer anzuzeigen.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ECEB165E-A1D9-43A5-BF87-C72F14A59F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9815" y="2718907"/>
            <a:ext cx="5152370" cy="2523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254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5143E77-C5DA-4E41-B2F9-15D9E95751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Datenbankabfragen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A7E30E0-267B-49BE-BD09-FF0D8F8FC0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dirty="0"/>
              <a:t>Gib eine SQL-Abfrage an, um die Email-Adresse von Kati Auer anzuzeigen.</a:t>
            </a:r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93A9C0E-ED58-4E4D-803C-25554B0A32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979038"/>
            <a:ext cx="4556778" cy="2231465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AE422938-2981-4FA1-A01A-7C0CCF1353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3338" y="2939623"/>
            <a:ext cx="5930462" cy="3255385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FD5561AC-3A54-4B8C-B838-8E0A6DFDF5B4}"/>
              </a:ext>
            </a:extLst>
          </p:cNvPr>
          <p:cNvSpPr/>
          <p:nvPr/>
        </p:nvSpPr>
        <p:spPr>
          <a:xfrm>
            <a:off x="5423338" y="4548352"/>
            <a:ext cx="6124903" cy="17184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91088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5143E77-C5DA-4E41-B2F9-15D9E95751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Datenbankabfragen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A7E30E0-267B-49BE-BD09-FF0D8F8FC0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dirty="0"/>
              <a:t>Gib eine SQL-Abfrage an, um die Email-Adresse von Kati Auer anzuzeigen.</a:t>
            </a:r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AE422938-2981-4FA1-A01A-7C0CCF1353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0616" y="2997978"/>
            <a:ext cx="8390768" cy="3494897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FD5561AC-3A54-4B8C-B838-8E0A6DFDF5B4}"/>
              </a:ext>
            </a:extLst>
          </p:cNvPr>
          <p:cNvSpPr/>
          <p:nvPr/>
        </p:nvSpPr>
        <p:spPr>
          <a:xfrm>
            <a:off x="1900616" y="4745426"/>
            <a:ext cx="8591336" cy="18287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30839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B23D27C-D63D-4CE6-8626-1E8870F35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Logische Operatoren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706D41A-54AE-476F-A3FF-ACE1DFBFC3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u="sng" dirty="0"/>
              <a:t>3.1 Logische Operatoren</a:t>
            </a:r>
          </a:p>
          <a:p>
            <a:pPr marL="0" indent="0">
              <a:buNone/>
            </a:pPr>
            <a:r>
              <a:rPr lang="de-DE" dirty="0"/>
              <a:t>Mit </a:t>
            </a:r>
            <a:r>
              <a:rPr lang="de-DE" b="1" dirty="0">
                <a:solidFill>
                  <a:srgbClr val="BB4D4D"/>
                </a:solidFill>
              </a:rPr>
              <a:t>logischen Operatoren</a:t>
            </a:r>
            <a:r>
              <a:rPr lang="de-DE" dirty="0"/>
              <a:t> gelingt es mehrere Bedingungen in der </a:t>
            </a:r>
            <a:r>
              <a:rPr lang="de-DE" dirty="0">
                <a:latin typeface="Consolas" panose="020B0609020204030204" pitchFamily="49" charset="0"/>
              </a:rPr>
              <a:t>WHERE</a:t>
            </a:r>
            <a:r>
              <a:rPr lang="de-DE" dirty="0"/>
              <a:t>-Klausel miteinander zu verknüpfen oder diese zu negieren.</a:t>
            </a:r>
          </a:p>
          <a:p>
            <a:pPr marL="0" indent="0">
              <a:buNone/>
            </a:pPr>
            <a:endParaRPr lang="de-DE" dirty="0"/>
          </a:p>
          <a:p>
            <a:r>
              <a:rPr lang="de-DE" b="1" dirty="0">
                <a:solidFill>
                  <a:srgbClr val="BB4D4D"/>
                </a:solidFill>
              </a:rPr>
              <a:t>AND</a:t>
            </a:r>
            <a:r>
              <a:rPr lang="de-DE" b="1" dirty="0"/>
              <a:t> </a:t>
            </a:r>
            <a:r>
              <a:rPr lang="de-DE" dirty="0"/>
              <a:t>(Liefert </a:t>
            </a:r>
            <a:r>
              <a:rPr lang="de-DE" dirty="0">
                <a:latin typeface="Consolas" panose="020B0609020204030204" pitchFamily="49" charset="0"/>
              </a:rPr>
              <a:t>TRUE</a:t>
            </a:r>
            <a:r>
              <a:rPr lang="de-DE" dirty="0"/>
              <a:t> wenn beide Bedingungen </a:t>
            </a:r>
            <a:r>
              <a:rPr lang="de-DE" dirty="0">
                <a:latin typeface="Consolas" panose="020B0609020204030204" pitchFamily="49" charset="0"/>
              </a:rPr>
              <a:t>TRUE</a:t>
            </a:r>
            <a:r>
              <a:rPr lang="de-DE" dirty="0"/>
              <a:t> sind, sonst </a:t>
            </a:r>
            <a:r>
              <a:rPr lang="de-DE" dirty="0">
                <a:latin typeface="Consolas" panose="020B0609020204030204" pitchFamily="49" charset="0"/>
              </a:rPr>
              <a:t>FALSE</a:t>
            </a:r>
            <a:r>
              <a:rPr lang="de-DE" dirty="0"/>
              <a:t>)</a:t>
            </a:r>
            <a:endParaRPr lang="de-DE" b="1" dirty="0"/>
          </a:p>
          <a:p>
            <a:r>
              <a:rPr lang="de-DE" b="1" dirty="0">
                <a:solidFill>
                  <a:srgbClr val="BB4D4D"/>
                </a:solidFill>
              </a:rPr>
              <a:t>OR</a:t>
            </a:r>
            <a:r>
              <a:rPr lang="de-DE" b="1" dirty="0"/>
              <a:t> </a:t>
            </a:r>
            <a:r>
              <a:rPr lang="de-DE" dirty="0"/>
              <a:t>(Liefert </a:t>
            </a:r>
            <a:r>
              <a:rPr lang="de-DE" dirty="0">
                <a:latin typeface="Consolas" panose="020B0609020204030204" pitchFamily="49" charset="0"/>
              </a:rPr>
              <a:t>TRUE</a:t>
            </a:r>
            <a:r>
              <a:rPr lang="de-DE" dirty="0"/>
              <a:t> wenn eine der Bedingungen </a:t>
            </a:r>
            <a:r>
              <a:rPr lang="de-DE" dirty="0">
                <a:latin typeface="Consolas" panose="020B0609020204030204" pitchFamily="49" charset="0"/>
              </a:rPr>
              <a:t>TRUE</a:t>
            </a:r>
            <a:r>
              <a:rPr lang="de-DE" dirty="0"/>
              <a:t> ist, sonst </a:t>
            </a:r>
            <a:r>
              <a:rPr lang="de-DE" dirty="0">
                <a:latin typeface="Consolas" panose="020B0609020204030204" pitchFamily="49" charset="0"/>
              </a:rPr>
              <a:t>FALSE</a:t>
            </a:r>
            <a:r>
              <a:rPr lang="de-DE" dirty="0"/>
              <a:t>)</a:t>
            </a:r>
          </a:p>
          <a:p>
            <a:r>
              <a:rPr lang="de-DE" b="1" dirty="0">
                <a:solidFill>
                  <a:srgbClr val="BB4D4D"/>
                </a:solidFill>
              </a:rPr>
              <a:t>NOT</a:t>
            </a:r>
            <a:r>
              <a:rPr lang="de-DE" dirty="0"/>
              <a:t> (Kehrt den Wahrheitswert um)</a:t>
            </a:r>
            <a:endParaRPr lang="de-DE" b="1" dirty="0"/>
          </a:p>
        </p:txBody>
      </p:sp>
    </p:spTree>
    <p:extLst>
      <p:ext uri="{BB962C8B-B14F-4D97-AF65-F5344CB8AC3E}">
        <p14:creationId xmlns:p14="http://schemas.microsoft.com/office/powerpoint/2010/main" val="1487543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3766FC6-616D-4C66-98A0-2537EA5A8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Arbeitsauftrag – 15 min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119712F-74CC-4847-9082-9F1C0C7156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Bearbeite die </a:t>
            </a:r>
            <a:r>
              <a:rPr lang="de-DE" b="1" dirty="0"/>
              <a:t>Aufgaben 15 – 22</a:t>
            </a:r>
            <a:r>
              <a:rPr lang="de-DE" dirty="0"/>
              <a:t> aus der Datei </a:t>
            </a:r>
            <a:r>
              <a:rPr lang="de-DE" b="1" dirty="0"/>
              <a:t>abfragenInstaHub_02.pdf </a:t>
            </a:r>
            <a:r>
              <a:rPr lang="de-DE" dirty="0"/>
              <a:t>mit direkt formulierten Abfragen an deine </a:t>
            </a:r>
            <a:r>
              <a:rPr lang="de-DE" dirty="0" err="1"/>
              <a:t>InstaHub</a:t>
            </a:r>
            <a:r>
              <a:rPr lang="de-DE" dirty="0"/>
              <a:t>-Datenbank.</a:t>
            </a:r>
          </a:p>
          <a:p>
            <a:pPr marL="0" indent="0">
              <a:buNone/>
            </a:pPr>
            <a:r>
              <a:rPr lang="de-DE" b="1" dirty="0"/>
              <a:t>Notiere jeweils den gesuchten SQL-Abfragetext!</a:t>
            </a:r>
          </a:p>
          <a:p>
            <a:pPr marL="0" indent="0">
              <a:buNone/>
            </a:pPr>
            <a:endParaRPr lang="de-DE" b="1" dirty="0"/>
          </a:p>
          <a:p>
            <a:pPr marL="0" indent="0">
              <a:buNone/>
            </a:pPr>
            <a:r>
              <a:rPr lang="de-DE" b="1" dirty="0">
                <a:solidFill>
                  <a:schemeClr val="accent4"/>
                </a:solidFill>
              </a:rPr>
              <a:t>Hinweis: </a:t>
            </a:r>
          </a:p>
          <a:p>
            <a:pPr marL="0" indent="0">
              <a:buNone/>
            </a:pPr>
            <a:r>
              <a:rPr lang="de-DE" dirty="0">
                <a:solidFill>
                  <a:schemeClr val="accent4"/>
                </a:solidFill>
              </a:rPr>
              <a:t>Nutze bei den letzten beiden Aufgaben Klammern, um bestimmte Bedingungen zuerst auswerten zu lassen.</a:t>
            </a:r>
          </a:p>
        </p:txBody>
      </p:sp>
    </p:spTree>
    <p:extLst>
      <p:ext uri="{BB962C8B-B14F-4D97-AF65-F5344CB8AC3E}">
        <p14:creationId xmlns:p14="http://schemas.microsoft.com/office/powerpoint/2010/main" val="2200363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/>
              <a:t>Verwaltung mit TKS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altLang="de-DE" u="sng"/>
              <a:t>Beispiel:</a:t>
            </a:r>
            <a:r>
              <a:rPr lang="de-DE" altLang="de-DE"/>
              <a:t> Kaufverhalten von Kunden</a:t>
            </a:r>
          </a:p>
          <a:p>
            <a:pPr marL="0" indent="0">
              <a:buNone/>
            </a:pPr>
            <a:endParaRPr lang="de-DE" altLang="de-DE"/>
          </a:p>
          <a:p>
            <a:pPr marL="0" indent="0">
              <a:buNone/>
            </a:pPr>
            <a:endParaRPr lang="de-DE" altLang="de-DE"/>
          </a:p>
          <a:p>
            <a:pPr marL="0" indent="0">
              <a:buNone/>
            </a:pPr>
            <a:endParaRPr lang="de-DE" altLang="de-DE"/>
          </a:p>
          <a:p>
            <a:pPr marL="0" indent="0">
              <a:buNone/>
            </a:pPr>
            <a:endParaRPr lang="de-DE" altLang="de-DE"/>
          </a:p>
          <a:p>
            <a:pPr marL="0" indent="0">
              <a:buNone/>
            </a:pPr>
            <a:r>
              <a:rPr lang="de-DE" altLang="de-DE"/>
              <a:t>Welche Anforderungen werden an eine sinnvolle Datenverwaltung gestellt?</a:t>
            </a:r>
          </a:p>
        </p:txBody>
      </p:sp>
      <p:pic>
        <p:nvPicPr>
          <p:cNvPr id="9220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8339" y="2514600"/>
            <a:ext cx="8315325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dirty="0"/>
              <a:t>Weitere Datenbanken</a:t>
            </a:r>
          </a:p>
        </p:txBody>
      </p:sp>
      <p:pic>
        <p:nvPicPr>
          <p:cNvPr id="1028" name="Picture 4" descr="https://upload.wikimedia.org/wikipedia/commons/thumb/a/a4/Payback_Logo.svg/1000px-Payback_Logo.svg.png">
            <a:extLst>
              <a:ext uri="{FF2B5EF4-FFF2-40B4-BE49-F238E27FC236}">
                <a16:creationId xmlns:a16="http://schemas.microsoft.com/office/drawing/2014/main" id="{7909DD36-FC89-4DAF-81AF-AA33835EFD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0" y="1690688"/>
            <a:ext cx="9525000" cy="385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868782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7AFE7BC-3B4B-4E18-9C84-41A6D60A25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Weitere Datenbanken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2EA79A1-D931-41F5-9177-BBE2D63185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dirty="0"/>
              <a:t>Mögliche Datenbanktabelle </a:t>
            </a:r>
            <a:r>
              <a:rPr lang="de-DE" b="1" i="1" dirty="0" err="1"/>
              <a:t>einkauf</a:t>
            </a:r>
            <a:endParaRPr lang="de-DE" b="1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4DC1E80C-5033-4A47-B3EB-EA0A72E622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212" y="2608700"/>
            <a:ext cx="11839575" cy="3343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67492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/>
              <a:t>Daten – Einkauf </a:t>
            </a:r>
          </a:p>
        </p:txBody>
      </p:sp>
      <p:sp>
        <p:nvSpPr>
          <p:cNvPr id="8195" name="Inhaltsplatzhalt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marL="0" indent="0" algn="ctr">
              <a:buNone/>
            </a:pPr>
            <a:r>
              <a:rPr lang="de-DE" altLang="de-DE" dirty="0"/>
              <a:t>Wie viel Geld geben unsere Kunden </a:t>
            </a:r>
            <a:br>
              <a:rPr lang="de-DE" altLang="de-DE" dirty="0"/>
            </a:br>
            <a:r>
              <a:rPr lang="de-DE" altLang="de-DE" dirty="0"/>
              <a:t>maximal für einen Artikel aus?</a:t>
            </a:r>
          </a:p>
        </p:txBody>
      </p:sp>
    </p:spTree>
    <p:extLst>
      <p:ext uri="{BB962C8B-B14F-4D97-AF65-F5344CB8AC3E}">
        <p14:creationId xmlns:p14="http://schemas.microsoft.com/office/powerpoint/2010/main" val="272963019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dirty="0"/>
              <a:t>Daten – Einkauf </a:t>
            </a:r>
          </a:p>
        </p:txBody>
      </p:sp>
      <p:sp>
        <p:nvSpPr>
          <p:cNvPr id="1024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de-DE" altLang="de-DE" dirty="0"/>
              <a:t>Wie viel Geld geben unsere Kunden </a:t>
            </a:r>
            <a:br>
              <a:rPr lang="de-DE" altLang="de-DE" dirty="0"/>
            </a:br>
            <a:r>
              <a:rPr lang="de-DE" altLang="de-DE" dirty="0"/>
              <a:t>maximal für einen Artikel aus?</a:t>
            </a:r>
          </a:p>
          <a:p>
            <a:pPr marL="0" indent="0" algn="ctr">
              <a:buNone/>
            </a:pPr>
            <a:endParaRPr lang="de-DE" altLang="de-DE" dirty="0"/>
          </a:p>
          <a:p>
            <a:pPr marL="0" indent="0">
              <a:buNone/>
            </a:pPr>
            <a:r>
              <a:rPr lang="de-DE" altLang="de-DE" dirty="0">
                <a:latin typeface="Consolas" panose="020B0609020204030204" pitchFamily="49" charset="0"/>
              </a:rPr>
              <a:t>		SELECT </a:t>
            </a:r>
            <a:r>
              <a:rPr lang="de-DE" altLang="de-DE" b="1" dirty="0">
                <a:latin typeface="Consolas" panose="020B0609020204030204" pitchFamily="49" charset="0"/>
              </a:rPr>
              <a:t>MAX(preis)</a:t>
            </a:r>
            <a:endParaRPr lang="de-DE" altLang="de-DE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altLang="de-DE" dirty="0">
                <a:latin typeface="Consolas" panose="020B0609020204030204" pitchFamily="49" charset="0"/>
              </a:rPr>
              <a:t>		FROM </a:t>
            </a:r>
            <a:r>
              <a:rPr lang="de-DE" altLang="de-DE" dirty="0" err="1">
                <a:latin typeface="Consolas" panose="020B0609020204030204" pitchFamily="49" charset="0"/>
              </a:rPr>
              <a:t>einkauf</a:t>
            </a:r>
            <a:endParaRPr lang="de-DE" altLang="de-DE" dirty="0">
              <a:latin typeface="Consolas" panose="020B0609020204030204" pitchFamily="49" charset="0"/>
            </a:endParaRPr>
          </a:p>
        </p:txBody>
      </p:sp>
      <p:pic>
        <p:nvPicPr>
          <p:cNvPr id="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7359" y="4514681"/>
            <a:ext cx="1619250" cy="1150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60998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/>
              <a:t>Aggregatfunktionen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altLang="de-DE" sz="2600" b="1" u="sng" dirty="0"/>
              <a:t>3.2 Aggregatfunktionen</a:t>
            </a:r>
          </a:p>
          <a:p>
            <a:pPr marL="0" indent="0">
              <a:buNone/>
            </a:pPr>
            <a:r>
              <a:rPr lang="de-DE" altLang="de-DE" sz="2600" dirty="0"/>
              <a:t>Mithilfe von </a:t>
            </a:r>
            <a:r>
              <a:rPr lang="de-DE" altLang="de-DE" sz="2600" b="1" dirty="0">
                <a:solidFill>
                  <a:srgbClr val="BB4D4D"/>
                </a:solidFill>
              </a:rPr>
              <a:t>Aggregatfunktionen</a:t>
            </a:r>
            <a:r>
              <a:rPr lang="de-DE" altLang="de-DE" sz="2600" b="1" dirty="0">
                <a:solidFill>
                  <a:srgbClr val="FF0000"/>
                </a:solidFill>
              </a:rPr>
              <a:t> </a:t>
            </a:r>
            <a:r>
              <a:rPr lang="de-DE" altLang="de-DE" sz="2600" b="1" dirty="0">
                <a:latin typeface="Consolas" panose="020B0609020204030204" pitchFamily="49" charset="0"/>
              </a:rPr>
              <a:t>(MIN, MAX, SUM, AVG, COUNT)</a:t>
            </a:r>
            <a:r>
              <a:rPr lang="de-DE" altLang="de-DE" sz="2600" dirty="0"/>
              <a:t> können Datenbestände ausgewertet werden.</a:t>
            </a:r>
          </a:p>
          <a:p>
            <a:pPr marL="0" indent="0">
              <a:buNone/>
            </a:pPr>
            <a:r>
              <a:rPr lang="de-DE" altLang="de-DE" sz="2600" dirty="0"/>
              <a:t>Sie stehen immer hinter dem Schlüsselwort </a:t>
            </a:r>
            <a:r>
              <a:rPr lang="de-DE" altLang="de-DE" sz="2600" dirty="0">
                <a:latin typeface="Consolas" panose="020B0609020204030204" pitchFamily="49" charset="0"/>
              </a:rPr>
              <a:t>SELECT</a:t>
            </a:r>
            <a:r>
              <a:rPr lang="de-DE" altLang="de-DE" sz="2600" dirty="0"/>
              <a:t>.</a:t>
            </a:r>
          </a:p>
          <a:p>
            <a:pPr marL="0" indent="0">
              <a:buNone/>
            </a:pPr>
            <a:endParaRPr lang="de-DE" altLang="de-DE" sz="2600" dirty="0"/>
          </a:p>
          <a:p>
            <a:pPr marL="0" indent="0">
              <a:buNone/>
            </a:pPr>
            <a:r>
              <a:rPr lang="de-DE" altLang="de-DE" sz="2600" u="sng" dirty="0"/>
              <a:t>Beispiel:</a:t>
            </a:r>
            <a:endParaRPr lang="de-DE" altLang="de-DE" sz="2600" dirty="0"/>
          </a:p>
          <a:p>
            <a:pPr marL="0" indent="0">
              <a:buNone/>
            </a:pPr>
            <a:r>
              <a:rPr lang="de-DE" altLang="de-DE" sz="2600" dirty="0">
                <a:latin typeface="Consolas" panose="020B0609020204030204" pitchFamily="49" charset="0"/>
              </a:rPr>
              <a:t>SELECT MIN(Preis)</a:t>
            </a:r>
            <a:br>
              <a:rPr lang="de-DE" altLang="de-DE" sz="2600" dirty="0">
                <a:latin typeface="Consolas" panose="020B0609020204030204" pitchFamily="49" charset="0"/>
              </a:rPr>
            </a:br>
            <a:r>
              <a:rPr lang="de-DE" altLang="de-DE" sz="2600" dirty="0">
                <a:latin typeface="Consolas" panose="020B0609020204030204" pitchFamily="49" charset="0"/>
              </a:rPr>
              <a:t>FROM </a:t>
            </a:r>
            <a:r>
              <a:rPr lang="de-DE" altLang="de-DE" sz="2600" dirty="0" err="1">
                <a:latin typeface="Consolas" panose="020B0609020204030204" pitchFamily="49" charset="0"/>
              </a:rPr>
              <a:t>einkauf</a:t>
            </a:r>
            <a:endParaRPr lang="de-DE" altLang="de-DE" sz="26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6881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2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>
              <a:defRPr/>
            </a:pPr>
            <a:r>
              <a:rPr lang="de-DE" dirty="0"/>
              <a:t>Wie viele Kunden haben bar bezahlt?</a:t>
            </a:r>
          </a:p>
        </p:txBody>
      </p:sp>
      <p:sp>
        <p:nvSpPr>
          <p:cNvPr id="12291" name="Inhaltsplatzhalter 2"/>
          <p:cNvSpPr>
            <a:spLocks noGrp="1"/>
          </p:cNvSpPr>
          <p:nvPr>
            <p:ph sz="half" idx="1"/>
          </p:nvPr>
        </p:nvSpPr>
        <p:spPr>
          <a:xfrm>
            <a:off x="1981200" y="1600201"/>
            <a:ext cx="4402138" cy="4525963"/>
          </a:xfrm>
        </p:spPr>
        <p:txBody>
          <a:bodyPr/>
          <a:lstStyle/>
          <a:p>
            <a:pPr eaLnBrk="1" hangingPunct="1">
              <a:buFont typeface="Arial" panose="020B0604020202020204" pitchFamily="34" charset="0"/>
              <a:buNone/>
            </a:pPr>
            <a:r>
              <a:rPr lang="de-DE" altLang="de-DE" sz="2400">
                <a:latin typeface="Consolas" panose="020B0609020204030204" pitchFamily="49" charset="0"/>
              </a:rPr>
              <a:t>SELECT COUNT(*)</a:t>
            </a:r>
          </a:p>
          <a:p>
            <a:pPr eaLnBrk="1" hangingPunct="1">
              <a:buFont typeface="Arial" panose="020B0604020202020204" pitchFamily="34" charset="0"/>
              <a:buNone/>
            </a:pPr>
            <a:r>
              <a:rPr lang="de-DE" altLang="de-DE" sz="2400">
                <a:latin typeface="Consolas" panose="020B0609020204030204" pitchFamily="49" charset="0"/>
              </a:rPr>
              <a:t>FROM einkauf</a:t>
            </a:r>
          </a:p>
          <a:p>
            <a:pPr eaLnBrk="1" hangingPunct="1">
              <a:buFont typeface="Arial" panose="020B0604020202020204" pitchFamily="34" charset="0"/>
              <a:buNone/>
            </a:pPr>
            <a:r>
              <a:rPr lang="de-DE" altLang="de-DE" sz="2400">
                <a:latin typeface="Consolas" panose="020B0609020204030204" pitchFamily="49" charset="0"/>
              </a:rPr>
              <a:t>WHERE Zahlungsart='bar'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930"/>
          <a:stretch>
            <a:fillRect/>
          </a:stretch>
        </p:blipFill>
        <p:spPr bwMode="auto">
          <a:xfrm>
            <a:off x="1992314" y="3108326"/>
            <a:ext cx="8332787" cy="3344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Abgerundetes Rechteck 6"/>
          <p:cNvSpPr/>
          <p:nvPr/>
        </p:nvSpPr>
        <p:spPr>
          <a:xfrm>
            <a:off x="1916113" y="2055814"/>
            <a:ext cx="2379662" cy="458787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9" tIns="45714" rIns="91429" bIns="45714" anchor="ctr"/>
          <a:lstStyle/>
          <a:p>
            <a:pPr algn="ctr">
              <a:defRPr/>
            </a:pPr>
            <a:endParaRPr lang="de-DE" sz="1633"/>
          </a:p>
        </p:txBody>
      </p:sp>
      <p:sp>
        <p:nvSpPr>
          <p:cNvPr id="8" name="Abgerundetes Rechteck 7"/>
          <p:cNvSpPr/>
          <p:nvPr/>
        </p:nvSpPr>
        <p:spPr>
          <a:xfrm>
            <a:off x="1919289" y="3068638"/>
            <a:ext cx="8497887" cy="3600450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9" tIns="45714" rIns="91429" bIns="45714" anchor="ctr"/>
          <a:lstStyle/>
          <a:p>
            <a:pPr algn="ctr">
              <a:defRPr/>
            </a:pPr>
            <a:endParaRPr lang="de-DE" sz="1633"/>
          </a:p>
        </p:txBody>
      </p:sp>
      <p:sp>
        <p:nvSpPr>
          <p:cNvPr id="9" name="Abgerundetes Rechteck 8"/>
          <p:cNvSpPr/>
          <p:nvPr/>
        </p:nvSpPr>
        <p:spPr>
          <a:xfrm>
            <a:off x="1916114" y="2492376"/>
            <a:ext cx="4035425" cy="512763"/>
          </a:xfrm>
          <a:prstGeom prst="round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9" tIns="45714" rIns="91429" bIns="45714" anchor="ctr"/>
          <a:lstStyle/>
          <a:p>
            <a:pPr algn="ctr">
              <a:defRPr/>
            </a:pPr>
            <a:endParaRPr lang="de-DE" sz="1633"/>
          </a:p>
        </p:txBody>
      </p:sp>
      <p:sp>
        <p:nvSpPr>
          <p:cNvPr id="10" name="Abgerundetes Rechteck 9"/>
          <p:cNvSpPr/>
          <p:nvPr/>
        </p:nvSpPr>
        <p:spPr>
          <a:xfrm>
            <a:off x="1992313" y="3500438"/>
            <a:ext cx="8424862" cy="1008062"/>
          </a:xfrm>
          <a:prstGeom prst="round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9" tIns="45714" rIns="91429" bIns="45714" anchor="ctr"/>
          <a:lstStyle/>
          <a:p>
            <a:pPr algn="ctr">
              <a:defRPr/>
            </a:pPr>
            <a:endParaRPr lang="de-DE" sz="1633"/>
          </a:p>
        </p:txBody>
      </p:sp>
      <p:sp>
        <p:nvSpPr>
          <p:cNvPr id="11" name="Abgerundetes Rechteck 10"/>
          <p:cNvSpPr/>
          <p:nvPr/>
        </p:nvSpPr>
        <p:spPr>
          <a:xfrm>
            <a:off x="1992313" y="4797426"/>
            <a:ext cx="8424862" cy="360363"/>
          </a:xfrm>
          <a:prstGeom prst="round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9" tIns="45714" rIns="91429" bIns="45714" anchor="ctr"/>
          <a:lstStyle/>
          <a:p>
            <a:pPr algn="ctr">
              <a:defRPr/>
            </a:pPr>
            <a:endParaRPr lang="de-DE" sz="1633"/>
          </a:p>
        </p:txBody>
      </p:sp>
      <p:sp>
        <p:nvSpPr>
          <p:cNvPr id="12" name="Abgerundetes Rechteck 11"/>
          <p:cNvSpPr/>
          <p:nvPr/>
        </p:nvSpPr>
        <p:spPr>
          <a:xfrm>
            <a:off x="1919289" y="5805488"/>
            <a:ext cx="8497887" cy="647700"/>
          </a:xfrm>
          <a:prstGeom prst="round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9" tIns="45714" rIns="91429" bIns="45714" anchor="ctr"/>
          <a:lstStyle/>
          <a:p>
            <a:pPr algn="ctr">
              <a:defRPr/>
            </a:pPr>
            <a:endParaRPr lang="de-DE" sz="1633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1550" y="3363913"/>
            <a:ext cx="7759700" cy="2284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1" y="1535113"/>
            <a:ext cx="1541463" cy="1204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Abgerundetes Rechteck 18"/>
          <p:cNvSpPr/>
          <p:nvPr/>
        </p:nvSpPr>
        <p:spPr>
          <a:xfrm>
            <a:off x="1916113" y="1601789"/>
            <a:ext cx="3003550" cy="458787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9" tIns="45714" rIns="91429" bIns="45714" anchor="ctr"/>
          <a:lstStyle/>
          <a:p>
            <a:pPr algn="ctr">
              <a:defRPr/>
            </a:pPr>
            <a:endParaRPr lang="de-DE" sz="1633"/>
          </a:p>
        </p:txBody>
      </p:sp>
      <p:cxnSp>
        <p:nvCxnSpPr>
          <p:cNvPr id="21" name="Gerade Verbindung mit Pfeil 20"/>
          <p:cNvCxnSpPr>
            <a:cxnSpLocks noChangeShapeType="1"/>
          </p:cNvCxnSpPr>
          <p:nvPr/>
        </p:nvCxnSpPr>
        <p:spPr bwMode="auto">
          <a:xfrm>
            <a:off x="5051425" y="1795463"/>
            <a:ext cx="1828800" cy="0"/>
          </a:xfrm>
          <a:prstGeom prst="straightConnector1">
            <a:avLst/>
          </a:prstGeom>
          <a:noFill/>
          <a:ln w="25400" algn="ctr">
            <a:solidFill>
              <a:srgbClr val="C0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3" name="Abgerundetes Rechteck 22"/>
          <p:cNvSpPr/>
          <p:nvPr/>
        </p:nvSpPr>
        <p:spPr>
          <a:xfrm>
            <a:off x="6945313" y="1535113"/>
            <a:ext cx="1606550" cy="124460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9" tIns="45714" rIns="91429" bIns="45714" anchor="ctr"/>
          <a:lstStyle/>
          <a:p>
            <a:pPr algn="ctr">
              <a:defRPr/>
            </a:pPr>
            <a:endParaRPr lang="de-DE" sz="1633"/>
          </a:p>
        </p:txBody>
      </p:sp>
    </p:spTree>
    <p:extLst>
      <p:ext uri="{BB962C8B-B14F-4D97-AF65-F5344CB8AC3E}">
        <p14:creationId xmlns:p14="http://schemas.microsoft.com/office/powerpoint/2010/main" val="3706535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xit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6" dur="5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 nodeType="clickPar">
                      <p:stCondLst>
                        <p:cond delay="indefinite"/>
                      </p:stCondLst>
                      <p:childTnLst>
                        <p:par>
                          <p:cTn id="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4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 nodeType="clickPar">
                      <p:stCondLst>
                        <p:cond delay="indefinite"/>
                      </p:stCondLst>
                      <p:childTnLst>
                        <p:par>
                          <p:cTn id="7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4" dur="500"/>
                                        <p:tgtEl>
                                          <p:spTgt spid="3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 nodeType="clickPar">
                      <p:stCondLst>
                        <p:cond delay="indefinite"/>
                      </p:stCondLst>
                      <p:childTnLst>
                        <p:par>
                          <p:cTn id="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7" grpId="0" animBg="1"/>
      <p:bldP spid="7" grpId="1" animBg="1"/>
      <p:bldP spid="8" grpId="0" animBg="1"/>
      <p:bldP spid="8" grpId="1" animBg="1"/>
      <p:bldP spid="8" grpId="2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9" grpId="0" animBg="1"/>
      <p:bldP spid="23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/>
              <a:t>Aggregatfunktionen </a:t>
            </a:r>
          </a:p>
        </p:txBody>
      </p:sp>
      <p:sp>
        <p:nvSpPr>
          <p:cNvPr id="13315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de-DE" altLang="de-DE"/>
          </a:p>
          <a:p>
            <a:pPr marL="0" indent="0">
              <a:buNone/>
            </a:pPr>
            <a:r>
              <a:rPr lang="de-DE" altLang="de-DE">
                <a:latin typeface="Consolas" panose="020B0609020204030204" pitchFamily="49" charset="0"/>
              </a:rPr>
              <a:t>	SELECT COUNT(*)</a:t>
            </a:r>
            <a:r>
              <a:rPr lang="de-DE" altLang="de-DE" b="1">
                <a:latin typeface="Consolas" panose="020B0609020204030204" pitchFamily="49" charset="0"/>
              </a:rPr>
              <a:t> AS</a:t>
            </a:r>
            <a:r>
              <a:rPr lang="de-DE" altLang="de-DE">
                <a:latin typeface="Consolas" panose="020B0609020204030204" pitchFamily="49" charset="0"/>
              </a:rPr>
              <a:t> Anzahl</a:t>
            </a:r>
          </a:p>
          <a:p>
            <a:pPr marL="0" indent="0">
              <a:buNone/>
            </a:pPr>
            <a:r>
              <a:rPr lang="de-DE" altLang="de-DE">
                <a:latin typeface="Consolas" panose="020B0609020204030204" pitchFamily="49" charset="0"/>
              </a:rPr>
              <a:t>	FROM einkauf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0375" y="3778250"/>
            <a:ext cx="1727200" cy="1519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hteck 4"/>
          <p:cNvSpPr/>
          <p:nvPr/>
        </p:nvSpPr>
        <p:spPr>
          <a:xfrm>
            <a:off x="4850033" y="2274888"/>
            <a:ext cx="2016125" cy="576262"/>
          </a:xfrm>
          <a:prstGeom prst="rect">
            <a:avLst/>
          </a:prstGeom>
          <a:noFill/>
          <a:ln w="38100">
            <a:solidFill>
              <a:srgbClr val="BB4D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0" name="Rechteck 9"/>
          <p:cNvSpPr/>
          <p:nvPr/>
        </p:nvSpPr>
        <p:spPr>
          <a:xfrm>
            <a:off x="3071814" y="3860800"/>
            <a:ext cx="1584325" cy="666750"/>
          </a:xfrm>
          <a:prstGeom prst="rect">
            <a:avLst/>
          </a:prstGeom>
          <a:noFill/>
          <a:ln w="38100">
            <a:solidFill>
              <a:srgbClr val="BB4D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6" name="Textfeld 5"/>
          <p:cNvSpPr txBox="1">
            <a:spLocks noChangeArrowheads="1"/>
          </p:cNvSpPr>
          <p:nvPr/>
        </p:nvSpPr>
        <p:spPr bwMode="auto">
          <a:xfrm>
            <a:off x="6002339" y="4060825"/>
            <a:ext cx="4054475" cy="954088"/>
          </a:xfrm>
          <a:prstGeom prst="rect">
            <a:avLst/>
          </a:prstGeom>
          <a:noFill/>
          <a:ln w="38100">
            <a:solidFill>
              <a:srgbClr val="BB4D4D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CMU Sans Serif" panose="02000603000000000000" pitchFamily="2" charset="0"/>
                <a:cs typeface="CMU Sans Serif" panose="02000603000000000000" pitchFamily="2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CMU Sans Serif" panose="02000603000000000000" pitchFamily="2" charset="0"/>
                <a:cs typeface="CMU Sans Serif" panose="02000603000000000000" pitchFamily="2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CMU Sans Serif" panose="02000603000000000000" pitchFamily="2" charset="0"/>
                <a:cs typeface="CMU Sans Serif" panose="02000603000000000000" pitchFamily="2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CMU Sans Serif" panose="02000603000000000000" pitchFamily="2" charset="0"/>
                <a:cs typeface="CMU Sans Serif" panose="02000603000000000000" pitchFamily="2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CMU Sans Serif" panose="02000603000000000000" pitchFamily="2" charset="0"/>
                <a:cs typeface="CMU Sans Serif" panose="02000603000000000000" pitchFamily="2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CMU Sans Serif" panose="02000603000000000000" pitchFamily="2" charset="0"/>
                <a:cs typeface="CMU Sans Serif" panose="02000603000000000000" pitchFamily="2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CMU Sans Serif" panose="02000603000000000000" pitchFamily="2" charset="0"/>
                <a:cs typeface="CMU Sans Serif" panose="02000603000000000000" pitchFamily="2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CMU Sans Serif" panose="02000603000000000000" pitchFamily="2" charset="0"/>
                <a:cs typeface="CMU Sans Serif" panose="02000603000000000000" pitchFamily="2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CMU Sans Serif" panose="02000603000000000000" pitchFamily="2" charset="0"/>
                <a:cs typeface="CMU Sans Serif" panose="02000603000000000000" pitchFamily="2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de-DE" sz="2800"/>
              <a:t>Umbenennen von Spalten </a:t>
            </a:r>
            <a:br>
              <a:rPr lang="de-DE" altLang="de-DE" sz="2800"/>
            </a:br>
            <a:r>
              <a:rPr lang="de-DE" altLang="de-DE" sz="2800"/>
              <a:t>der Ergebnistabelle</a:t>
            </a:r>
          </a:p>
        </p:txBody>
      </p:sp>
      <p:cxnSp>
        <p:nvCxnSpPr>
          <p:cNvPr id="11" name="Gerade Verbindung mit Pfeil 10"/>
          <p:cNvCxnSpPr>
            <a:stCxn id="6" idx="0"/>
            <a:endCxn id="5" idx="2"/>
          </p:cNvCxnSpPr>
          <p:nvPr/>
        </p:nvCxnSpPr>
        <p:spPr>
          <a:xfrm flipH="1" flipV="1">
            <a:off x="5858096" y="2851150"/>
            <a:ext cx="2171481" cy="1209675"/>
          </a:xfrm>
          <a:prstGeom prst="straightConnector1">
            <a:avLst/>
          </a:prstGeom>
          <a:ln w="38100">
            <a:solidFill>
              <a:srgbClr val="BB4D4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/>
          <p:cNvCxnSpPr>
            <a:stCxn id="6" idx="1"/>
            <a:endCxn id="10" idx="3"/>
          </p:cNvCxnSpPr>
          <p:nvPr/>
        </p:nvCxnSpPr>
        <p:spPr>
          <a:xfrm flipH="1" flipV="1">
            <a:off x="4656138" y="4194175"/>
            <a:ext cx="1346200" cy="342900"/>
          </a:xfrm>
          <a:prstGeom prst="straightConnector1">
            <a:avLst/>
          </a:prstGeom>
          <a:ln w="38100">
            <a:solidFill>
              <a:srgbClr val="BB4D4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7141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 animBg="1"/>
      <p:bldP spid="6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/>
              <a:t>Aggregatfunktionen</a:t>
            </a:r>
          </a:p>
        </p:txBody>
      </p:sp>
      <p:sp>
        <p:nvSpPr>
          <p:cNvPr id="14339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de-DE" altLang="de-DE"/>
          </a:p>
          <a:p>
            <a:pPr marL="0" indent="0" algn="ctr">
              <a:buNone/>
            </a:pPr>
            <a:r>
              <a:rPr lang="de-DE" altLang="de-DE"/>
              <a:t>Wie viele Einkäufe hat jeder einzelne</a:t>
            </a:r>
            <a:br>
              <a:rPr lang="de-DE" altLang="de-DE"/>
            </a:br>
            <a:r>
              <a:rPr lang="de-DE" altLang="de-DE"/>
              <a:t>Kunde bar bezahlt?</a:t>
            </a:r>
          </a:p>
        </p:txBody>
      </p:sp>
    </p:spTree>
    <p:extLst>
      <p:ext uri="{BB962C8B-B14F-4D97-AF65-F5344CB8AC3E}">
        <p14:creationId xmlns:p14="http://schemas.microsoft.com/office/powerpoint/2010/main" val="168562104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/>
              <a:t>Aggregatfunktionen </a:t>
            </a:r>
          </a:p>
        </p:txBody>
      </p:sp>
      <p:sp>
        <p:nvSpPr>
          <p:cNvPr id="1536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de-DE" altLang="de-DE" dirty="0"/>
          </a:p>
          <a:p>
            <a:pPr marL="0" indent="0" algn="ctr">
              <a:buNone/>
            </a:pPr>
            <a:r>
              <a:rPr lang="de-DE" altLang="de-DE" dirty="0"/>
              <a:t>Wie viele der Einkäufe hat jeder unserer</a:t>
            </a:r>
            <a:br>
              <a:rPr lang="de-DE" altLang="de-DE" dirty="0"/>
            </a:br>
            <a:r>
              <a:rPr lang="de-DE" altLang="de-DE" dirty="0"/>
              <a:t>Kunden mit Karte bezahlt?</a:t>
            </a:r>
          </a:p>
          <a:p>
            <a:pPr marL="0" indent="0" algn="ctr">
              <a:buNone/>
            </a:pPr>
            <a:endParaRPr lang="de-DE" altLang="de-DE" dirty="0"/>
          </a:p>
          <a:p>
            <a:pPr marL="0" indent="0">
              <a:buNone/>
            </a:pPr>
            <a:r>
              <a:rPr lang="de-DE" altLang="de-DE" sz="2400" dirty="0">
                <a:latin typeface="Consolas" panose="020B0609020204030204" pitchFamily="49" charset="0"/>
              </a:rPr>
              <a:t>	SELECT Kunde, COUNT(*)</a:t>
            </a:r>
          </a:p>
          <a:p>
            <a:pPr marL="0" indent="0">
              <a:buNone/>
            </a:pPr>
            <a:r>
              <a:rPr lang="de-DE" altLang="de-DE" sz="2400" dirty="0">
                <a:latin typeface="Consolas" panose="020B0609020204030204" pitchFamily="49" charset="0"/>
              </a:rPr>
              <a:t>	FROM </a:t>
            </a:r>
            <a:r>
              <a:rPr lang="de-DE" altLang="de-DE" sz="2400" dirty="0" err="1">
                <a:latin typeface="Consolas" panose="020B0609020204030204" pitchFamily="49" charset="0"/>
              </a:rPr>
              <a:t>einkauf</a:t>
            </a:r>
            <a:endParaRPr lang="de-DE" altLang="de-DE" sz="24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altLang="de-DE" sz="2400" dirty="0">
                <a:latin typeface="Consolas" panose="020B0609020204030204" pitchFamily="49" charset="0"/>
              </a:rPr>
              <a:t>	WHERE Zahlungsart = 'bar'</a:t>
            </a:r>
          </a:p>
          <a:p>
            <a:pPr marL="0" indent="0">
              <a:buNone/>
            </a:pPr>
            <a:r>
              <a:rPr lang="de-DE" altLang="de-DE" sz="2400" dirty="0">
                <a:latin typeface="Consolas" panose="020B0609020204030204" pitchFamily="49" charset="0"/>
              </a:rPr>
              <a:t>	</a:t>
            </a:r>
            <a:r>
              <a:rPr lang="de-DE" altLang="de-DE" sz="2400" b="1" dirty="0">
                <a:solidFill>
                  <a:srgbClr val="BB4D4D"/>
                </a:solidFill>
                <a:latin typeface="Consolas" panose="020B0609020204030204" pitchFamily="49" charset="0"/>
              </a:rPr>
              <a:t>GROUP BY Kunde</a:t>
            </a:r>
            <a:endParaRPr lang="de-DE" altLang="de-DE" sz="2400" dirty="0">
              <a:solidFill>
                <a:srgbClr val="BB4D4D"/>
              </a:solidFill>
              <a:latin typeface="Consolas" panose="020B0609020204030204" pitchFamily="49" charset="0"/>
            </a:endParaRPr>
          </a:p>
        </p:txBody>
      </p:sp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94" t="49016" r="45020" b="15547"/>
          <a:stretch>
            <a:fillRect/>
          </a:stretch>
        </p:blipFill>
        <p:spPr bwMode="auto">
          <a:xfrm>
            <a:off x="1703388" y="200025"/>
            <a:ext cx="5746750" cy="299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02" t="68703" r="47241" b="10626"/>
          <a:stretch>
            <a:fillRect/>
          </a:stretch>
        </p:blipFill>
        <p:spPr bwMode="auto">
          <a:xfrm>
            <a:off x="4662488" y="1246188"/>
            <a:ext cx="5746750" cy="184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3" t="75359" r="46680" b="10400"/>
          <a:stretch>
            <a:fillRect/>
          </a:stretch>
        </p:blipFill>
        <p:spPr bwMode="auto">
          <a:xfrm>
            <a:off x="4727576" y="5373689"/>
            <a:ext cx="5681663" cy="1239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65760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/>
              <a:t>Aggregatfunktionen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>
          <a:xfrm>
            <a:off x="1987550" y="1196975"/>
            <a:ext cx="8229600" cy="4713288"/>
          </a:xfrm>
        </p:spPr>
        <p:txBody>
          <a:bodyPr/>
          <a:lstStyle/>
          <a:p>
            <a:pPr algn="ctr">
              <a:spcBef>
                <a:spcPts val="700"/>
              </a:spcBef>
              <a:buNone/>
              <a:defRPr/>
            </a:pPr>
            <a:endParaRPr lang="de-DE" altLang="de-DE" dirty="0"/>
          </a:p>
          <a:p>
            <a:pPr algn="ctr">
              <a:spcBef>
                <a:spcPts val="700"/>
              </a:spcBef>
              <a:buNone/>
              <a:defRPr/>
            </a:pPr>
            <a:r>
              <a:rPr lang="de-DE" altLang="de-DE" dirty="0"/>
              <a:t>Welche Kunden haben</a:t>
            </a:r>
            <a:br>
              <a:rPr lang="de-DE" altLang="de-DE" dirty="0"/>
            </a:br>
            <a:r>
              <a:rPr lang="de-DE" altLang="de-DE" dirty="0"/>
              <a:t>im Durchschnitt mehr als 20€ bezahlt?</a:t>
            </a:r>
          </a:p>
          <a:p>
            <a:pPr algn="ctr">
              <a:spcBef>
                <a:spcPts val="700"/>
              </a:spcBef>
              <a:buNone/>
              <a:defRPr/>
            </a:pPr>
            <a:endParaRPr lang="de-DE" altLang="de-DE" sz="3200" dirty="0"/>
          </a:p>
          <a:p>
            <a:pPr>
              <a:spcBef>
                <a:spcPts val="600"/>
              </a:spcBef>
              <a:buNone/>
              <a:defRPr/>
            </a:pPr>
            <a:r>
              <a:rPr lang="de-DE" altLang="de-DE" dirty="0">
                <a:latin typeface="Consolas" panose="020B0609020204030204" pitchFamily="49" charset="0"/>
              </a:rPr>
              <a:t>	</a:t>
            </a:r>
            <a:r>
              <a:rPr lang="de-DE" altLang="de-DE" b="1" dirty="0">
                <a:latin typeface="Consolas" panose="020B0609020204030204" pitchFamily="49" charset="0"/>
              </a:rPr>
              <a:t>SELECT</a:t>
            </a:r>
            <a:r>
              <a:rPr lang="de-DE" altLang="de-DE" dirty="0">
                <a:latin typeface="Consolas" panose="020B0609020204030204" pitchFamily="49" charset="0"/>
              </a:rPr>
              <a:t> Kunde, AVG(Preis)</a:t>
            </a:r>
          </a:p>
          <a:p>
            <a:pPr>
              <a:spcBef>
                <a:spcPts val="600"/>
              </a:spcBef>
              <a:buNone/>
              <a:defRPr/>
            </a:pPr>
            <a:r>
              <a:rPr lang="de-DE" altLang="de-DE" dirty="0">
                <a:latin typeface="Consolas" panose="020B0609020204030204" pitchFamily="49" charset="0"/>
              </a:rPr>
              <a:t>	</a:t>
            </a:r>
            <a:r>
              <a:rPr lang="de-DE" altLang="de-DE" b="1" dirty="0">
                <a:latin typeface="Consolas" panose="020B0609020204030204" pitchFamily="49" charset="0"/>
              </a:rPr>
              <a:t>FROM </a:t>
            </a:r>
            <a:r>
              <a:rPr lang="de-DE" altLang="de-DE" dirty="0" err="1">
                <a:latin typeface="Consolas" panose="020B0609020204030204" pitchFamily="49" charset="0"/>
              </a:rPr>
              <a:t>einkauf</a:t>
            </a:r>
            <a:endParaRPr lang="de-DE" altLang="de-DE" dirty="0">
              <a:latin typeface="Consolas" panose="020B0609020204030204" pitchFamily="49" charset="0"/>
            </a:endParaRPr>
          </a:p>
          <a:p>
            <a:pPr>
              <a:spcBef>
                <a:spcPts val="600"/>
              </a:spcBef>
              <a:buNone/>
              <a:defRPr/>
            </a:pPr>
            <a:r>
              <a:rPr lang="de-DE" altLang="de-DE" dirty="0">
                <a:latin typeface="Consolas" panose="020B0609020204030204" pitchFamily="49" charset="0"/>
              </a:rPr>
              <a:t>	</a:t>
            </a:r>
            <a:r>
              <a:rPr lang="de-DE" altLang="de-DE" b="1" dirty="0">
                <a:latin typeface="Consolas" panose="020B0609020204030204" pitchFamily="49" charset="0"/>
              </a:rPr>
              <a:t>GROUP BY</a:t>
            </a:r>
            <a:r>
              <a:rPr lang="de-DE" altLang="de-DE" dirty="0">
                <a:latin typeface="Consolas" panose="020B0609020204030204" pitchFamily="49" charset="0"/>
              </a:rPr>
              <a:t> Kunde</a:t>
            </a:r>
          </a:p>
          <a:p>
            <a:pPr>
              <a:spcBef>
                <a:spcPts val="600"/>
              </a:spcBef>
              <a:buNone/>
              <a:defRPr/>
            </a:pPr>
            <a:r>
              <a:rPr lang="de-DE" altLang="de-DE" b="1" dirty="0">
                <a:solidFill>
                  <a:srgbClr val="FF0000"/>
                </a:solidFill>
                <a:latin typeface="Consolas" panose="020B0609020204030204" pitchFamily="49" charset="0"/>
              </a:rPr>
              <a:t>	</a:t>
            </a:r>
            <a:r>
              <a:rPr lang="de-DE" altLang="de-DE" b="1" dirty="0">
                <a:solidFill>
                  <a:srgbClr val="BB4D4D"/>
                </a:solidFill>
                <a:latin typeface="Consolas" panose="020B0609020204030204" pitchFamily="49" charset="0"/>
              </a:rPr>
              <a:t>HAVING</a:t>
            </a:r>
            <a:r>
              <a:rPr lang="de-DE" altLang="de-DE" b="1" dirty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  <a:r>
              <a:rPr lang="de-DE" altLang="de-DE" dirty="0">
                <a:latin typeface="Consolas" panose="020B0609020204030204" pitchFamily="49" charset="0"/>
              </a:rPr>
              <a:t>AVG(Preis) &gt; 20</a:t>
            </a:r>
          </a:p>
          <a:p>
            <a:pPr marL="0" indent="0">
              <a:buNone/>
              <a:defRPr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4087950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/>
              <a:t>Verwaltung mit TKS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altLang="de-DE" dirty="0"/>
              <a:t>Häufig müssen </a:t>
            </a:r>
            <a:r>
              <a:rPr lang="de-DE" altLang="de-DE" b="1" dirty="0">
                <a:solidFill>
                  <a:srgbClr val="BB4D4D"/>
                </a:solidFill>
              </a:rPr>
              <a:t>viele Daten</a:t>
            </a:r>
            <a:r>
              <a:rPr lang="de-DE" altLang="de-DE" b="1" dirty="0"/>
              <a:t> </a:t>
            </a:r>
            <a:r>
              <a:rPr lang="de-DE" altLang="de-DE" dirty="0"/>
              <a:t>gespeichert werden.</a:t>
            </a:r>
          </a:p>
          <a:p>
            <a:pPr marL="0" indent="0">
              <a:buNone/>
            </a:pPr>
            <a:r>
              <a:rPr lang="de-DE" altLang="de-DE" dirty="0"/>
              <a:t>Viele Personen müssen </a:t>
            </a:r>
            <a:r>
              <a:rPr lang="de-DE" altLang="de-DE" b="1" dirty="0">
                <a:solidFill>
                  <a:srgbClr val="BB4D4D"/>
                </a:solidFill>
              </a:rPr>
              <a:t>gleichzeitig</a:t>
            </a:r>
            <a:r>
              <a:rPr lang="de-DE" altLang="de-DE" b="1" dirty="0"/>
              <a:t> </a:t>
            </a:r>
            <a:r>
              <a:rPr lang="de-DE" altLang="de-DE" dirty="0"/>
              <a:t>auf diese Daten zugreifen können.</a:t>
            </a:r>
          </a:p>
          <a:p>
            <a:pPr marL="0" indent="0">
              <a:buNone/>
            </a:pPr>
            <a:r>
              <a:rPr lang="de-DE" altLang="de-DE" dirty="0"/>
              <a:t>Die Daten müssen meist </a:t>
            </a:r>
            <a:r>
              <a:rPr lang="de-DE" altLang="de-DE" b="1" dirty="0">
                <a:solidFill>
                  <a:srgbClr val="BB4D4D"/>
                </a:solidFill>
              </a:rPr>
              <a:t>zusammenhängend</a:t>
            </a:r>
            <a:r>
              <a:rPr lang="de-DE" altLang="de-DE" dirty="0"/>
              <a:t> gespeichert werden, d.h. die Daten sollten </a:t>
            </a:r>
            <a:r>
              <a:rPr lang="de-DE" altLang="de-DE" b="1" dirty="0">
                <a:solidFill>
                  <a:srgbClr val="BB4D4D"/>
                </a:solidFill>
              </a:rPr>
              <a:t>untrennbar</a:t>
            </a:r>
            <a:r>
              <a:rPr lang="de-DE" altLang="de-DE" dirty="0"/>
              <a:t> vorliegen.</a:t>
            </a:r>
          </a:p>
          <a:p>
            <a:pPr marL="0" indent="0">
              <a:buNone/>
            </a:pPr>
            <a:endParaRPr lang="de-DE" altLang="de-DE" dirty="0"/>
          </a:p>
          <a:p>
            <a:pPr marL="0" indent="0">
              <a:buNone/>
            </a:pPr>
            <a:r>
              <a:rPr lang="de-DE" altLang="de-DE" b="1" dirty="0">
                <a:sym typeface="Wingdings" panose="05000000000000000000" pitchFamily="2" charset="2"/>
              </a:rPr>
              <a:t>Sind TKS dafür geeignet große Datenmengen zu verwalten?</a:t>
            </a:r>
            <a:endParaRPr lang="de-DE" altLang="de-DE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3766FC6-616D-4C66-98A0-2537EA5A8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Arbeitsauftrag – 20 min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119712F-74CC-4847-9082-9F1C0C7156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Kopiere die Datei </a:t>
            </a:r>
            <a:r>
              <a:rPr lang="de-DE" b="1" dirty="0"/>
              <a:t>abfragenInstaHub_03.pdf </a:t>
            </a:r>
            <a:r>
              <a:rPr lang="de-DE" dirty="0"/>
              <a:t>aus dem Vorlagen-Laufwerk auf deinen USB-Stick.</a:t>
            </a:r>
          </a:p>
          <a:p>
            <a:pPr marL="0" indent="0">
              <a:buNone/>
            </a:pPr>
            <a:r>
              <a:rPr lang="de-DE" dirty="0"/>
              <a:t>Bearbeite </a:t>
            </a:r>
            <a:r>
              <a:rPr lang="de-DE" b="1" dirty="0"/>
              <a:t>alle Aufgaben </a:t>
            </a:r>
            <a:r>
              <a:rPr lang="de-DE" dirty="0"/>
              <a:t>mit direkt formulierten Abfragen an deine </a:t>
            </a:r>
            <a:r>
              <a:rPr lang="de-DE" dirty="0" err="1"/>
              <a:t>InstaHub</a:t>
            </a:r>
            <a:r>
              <a:rPr lang="de-DE" dirty="0"/>
              <a:t>-Datenbank.</a:t>
            </a:r>
          </a:p>
          <a:p>
            <a:pPr marL="0" indent="0">
              <a:buNone/>
            </a:pPr>
            <a:r>
              <a:rPr lang="de-DE" b="1" dirty="0"/>
              <a:t>Notiere jeweils den gesuchten SQL-Abfragetext!</a:t>
            </a:r>
          </a:p>
        </p:txBody>
      </p:sp>
    </p:spTree>
    <p:extLst>
      <p:ext uri="{BB962C8B-B14F-4D97-AF65-F5344CB8AC3E}">
        <p14:creationId xmlns:p14="http://schemas.microsoft.com/office/powerpoint/2010/main" val="3988930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Aufbau einer SQL-Abfrage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de-DE" altLang="de-DE" b="1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de-DE" altLang="de-DE" b="1" dirty="0">
                <a:solidFill>
                  <a:schemeClr val="tx2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SELECT</a:t>
            </a:r>
            <a:r>
              <a:rPr lang="de-DE" altLang="de-DE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</a:t>
            </a:r>
            <a:r>
              <a:rPr lang="de-DE" altLang="de-DE" dirty="0"/>
              <a:t>	Auswahl der gewünschten Attribute</a:t>
            </a:r>
          </a:p>
          <a:p>
            <a:pPr marL="0" indent="0">
              <a:buNone/>
            </a:pPr>
            <a:r>
              <a:rPr lang="de-DE" altLang="de-DE" b="1" dirty="0">
                <a:solidFill>
                  <a:schemeClr val="tx2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FROM</a:t>
            </a:r>
            <a:r>
              <a:rPr lang="de-DE" altLang="de-DE" dirty="0"/>
              <a:t>			Angabe der Tabelle(n)</a:t>
            </a:r>
          </a:p>
          <a:p>
            <a:pPr marL="0" indent="0">
              <a:buNone/>
            </a:pPr>
            <a:r>
              <a:rPr lang="de-DE" altLang="de-DE" b="1" dirty="0">
                <a:solidFill>
                  <a:schemeClr val="tx2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WHERE</a:t>
            </a:r>
            <a:r>
              <a:rPr lang="de-DE" altLang="de-DE" dirty="0"/>
              <a:t>		Angabe von Bedingungen</a:t>
            </a:r>
          </a:p>
          <a:p>
            <a:pPr marL="0" indent="0">
              <a:buNone/>
            </a:pPr>
            <a:r>
              <a:rPr lang="de-DE" altLang="de-DE" b="1" dirty="0">
                <a:solidFill>
                  <a:schemeClr val="tx2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GROUP</a:t>
            </a:r>
            <a:r>
              <a:rPr lang="de-DE" altLang="de-DE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altLang="de-DE" b="1" dirty="0">
                <a:solidFill>
                  <a:schemeClr val="tx2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BY</a:t>
            </a:r>
            <a:r>
              <a:rPr lang="de-DE" altLang="de-DE" dirty="0"/>
              <a:t>		Gruppieren der Daten</a:t>
            </a:r>
          </a:p>
          <a:p>
            <a:pPr marL="0" indent="0">
              <a:buNone/>
            </a:pPr>
            <a:r>
              <a:rPr lang="de-DE" altLang="de-DE" b="1" dirty="0">
                <a:solidFill>
                  <a:schemeClr val="tx2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HAVING</a:t>
            </a:r>
            <a:r>
              <a:rPr lang="de-DE" altLang="de-DE" dirty="0"/>
              <a:t>		Bedingungen an die Gruppe</a:t>
            </a:r>
          </a:p>
          <a:p>
            <a:pPr marL="0" indent="0">
              <a:buNone/>
            </a:pPr>
            <a:r>
              <a:rPr lang="de-DE" altLang="de-DE" b="1" dirty="0">
                <a:solidFill>
                  <a:schemeClr val="tx2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ORDER</a:t>
            </a:r>
            <a:r>
              <a:rPr lang="de-DE" altLang="de-DE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altLang="de-DE" b="1" dirty="0">
                <a:solidFill>
                  <a:schemeClr val="tx2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BY</a:t>
            </a:r>
            <a:r>
              <a:rPr lang="de-DE" altLang="de-DE" dirty="0"/>
              <a:t>	 	Sortieren</a:t>
            </a:r>
          </a:p>
          <a:p>
            <a:pPr marL="0" indent="0">
              <a:buNone/>
            </a:pPr>
            <a:r>
              <a:rPr lang="de-DE" altLang="de-DE" b="1" dirty="0">
                <a:latin typeface="Consolas" panose="020B0609020204030204" pitchFamily="49" charset="0"/>
              </a:rPr>
              <a:t>LIMIT</a:t>
            </a:r>
            <a:r>
              <a:rPr lang="de-DE" altLang="de-DE" b="1" dirty="0"/>
              <a:t>		</a:t>
            </a:r>
            <a:r>
              <a:rPr lang="de-DE" altLang="de-DE" dirty="0"/>
              <a:t>Beschränkung der Anzahl der Datensätze</a:t>
            </a:r>
          </a:p>
        </p:txBody>
      </p:sp>
    </p:spTree>
    <p:extLst>
      <p:ext uri="{BB962C8B-B14F-4D97-AF65-F5344CB8AC3E}">
        <p14:creationId xmlns:p14="http://schemas.microsoft.com/office/powerpoint/2010/main" val="131622524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Aufbau einer SQL-Abfrage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de-DE" altLang="de-DE" b="1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de-DE" altLang="de-DE" b="1" dirty="0">
                <a:solidFill>
                  <a:schemeClr val="tx2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SELECT</a:t>
            </a:r>
            <a:r>
              <a:rPr lang="de-DE" altLang="de-DE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</a:t>
            </a:r>
            <a:r>
              <a:rPr lang="de-DE" altLang="de-DE" dirty="0"/>
              <a:t>	</a:t>
            </a:r>
          </a:p>
          <a:p>
            <a:pPr marL="0" indent="0">
              <a:buNone/>
            </a:pPr>
            <a:r>
              <a:rPr lang="de-DE" altLang="de-DE" b="1" dirty="0">
                <a:solidFill>
                  <a:schemeClr val="tx2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FROM</a:t>
            </a:r>
            <a:r>
              <a:rPr lang="de-DE" altLang="de-DE" dirty="0"/>
              <a:t>			</a:t>
            </a:r>
          </a:p>
          <a:p>
            <a:pPr marL="0" indent="0">
              <a:buNone/>
            </a:pPr>
            <a:r>
              <a:rPr lang="de-DE" altLang="de-DE" b="1" dirty="0">
                <a:solidFill>
                  <a:schemeClr val="tx2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WHERE</a:t>
            </a:r>
            <a:r>
              <a:rPr lang="de-DE" altLang="de-DE" dirty="0"/>
              <a:t>		</a:t>
            </a:r>
          </a:p>
          <a:p>
            <a:pPr marL="0" indent="0">
              <a:buNone/>
            </a:pPr>
            <a:r>
              <a:rPr lang="de-DE" altLang="de-DE" b="1" dirty="0">
                <a:solidFill>
                  <a:schemeClr val="tx2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GROUP</a:t>
            </a:r>
            <a:r>
              <a:rPr lang="de-DE" altLang="de-DE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altLang="de-DE" b="1" dirty="0">
                <a:solidFill>
                  <a:schemeClr val="tx2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BY</a:t>
            </a:r>
            <a:r>
              <a:rPr lang="de-DE" altLang="de-DE" dirty="0"/>
              <a:t>		</a:t>
            </a:r>
          </a:p>
          <a:p>
            <a:pPr marL="0" indent="0">
              <a:buNone/>
            </a:pPr>
            <a:r>
              <a:rPr lang="de-DE" altLang="de-DE" b="1" dirty="0">
                <a:solidFill>
                  <a:schemeClr val="tx2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HAVING</a:t>
            </a:r>
            <a:r>
              <a:rPr lang="de-DE" altLang="de-DE" dirty="0"/>
              <a:t>		</a:t>
            </a:r>
          </a:p>
          <a:p>
            <a:pPr marL="0" indent="0">
              <a:buNone/>
            </a:pPr>
            <a:r>
              <a:rPr lang="de-DE" altLang="de-DE" b="1" dirty="0">
                <a:solidFill>
                  <a:schemeClr val="tx2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ORDER</a:t>
            </a:r>
            <a:r>
              <a:rPr lang="de-DE" altLang="de-DE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altLang="de-DE" b="1" dirty="0">
                <a:solidFill>
                  <a:schemeClr val="tx2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BY</a:t>
            </a:r>
          </a:p>
          <a:p>
            <a:pPr marL="0" indent="0">
              <a:buNone/>
            </a:pPr>
            <a:r>
              <a:rPr lang="de-DE" altLang="de-DE" b="1" dirty="0">
                <a:latin typeface="Consolas" panose="020B0609020204030204" pitchFamily="49" charset="0"/>
                <a:cs typeface="Courier New" panose="02070309020205020404" pitchFamily="49" charset="0"/>
              </a:rPr>
              <a:t>LIMIT</a:t>
            </a:r>
            <a:r>
              <a:rPr lang="de-DE" altLang="de-DE" dirty="0"/>
              <a:t>	 	</a:t>
            </a:r>
          </a:p>
        </p:txBody>
      </p:sp>
      <p:sp>
        <p:nvSpPr>
          <p:cNvPr id="4" name="Geschweifte Klammer rechts 3"/>
          <p:cNvSpPr/>
          <p:nvPr/>
        </p:nvSpPr>
        <p:spPr>
          <a:xfrm>
            <a:off x="3481583" y="3327692"/>
            <a:ext cx="360040" cy="2489448"/>
          </a:xfrm>
          <a:prstGeom prst="rightBrace">
            <a:avLst>
              <a:gd name="adj1" fmla="val 52778"/>
              <a:gd name="adj2" fmla="val 50000"/>
            </a:avLst>
          </a:prstGeom>
          <a:ln w="28575">
            <a:solidFill>
              <a:schemeClr val="accent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accent1"/>
              </a:solidFill>
            </a:endParaRPr>
          </a:p>
        </p:txBody>
      </p:sp>
      <p:sp>
        <p:nvSpPr>
          <p:cNvPr id="5" name="Geschweifte Klammer rechts 4"/>
          <p:cNvSpPr/>
          <p:nvPr/>
        </p:nvSpPr>
        <p:spPr>
          <a:xfrm>
            <a:off x="3481583" y="2319580"/>
            <a:ext cx="360040" cy="936104"/>
          </a:xfrm>
          <a:prstGeom prst="rightBrace">
            <a:avLst>
              <a:gd name="adj1" fmla="val 52778"/>
              <a:gd name="adj2" fmla="val 50000"/>
            </a:avLst>
          </a:prstGeom>
          <a:ln w="28575">
            <a:solidFill>
              <a:schemeClr val="accent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accent1"/>
              </a:solidFill>
            </a:endParaRPr>
          </a:p>
        </p:txBody>
      </p:sp>
      <p:sp>
        <p:nvSpPr>
          <p:cNvPr id="6" name="Textfeld 5"/>
          <p:cNvSpPr txBox="1"/>
          <p:nvPr/>
        </p:nvSpPr>
        <p:spPr>
          <a:xfrm>
            <a:off x="4268251" y="2526022"/>
            <a:ext cx="2368854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de-DE" sz="2800" dirty="0">
                <a:solidFill>
                  <a:schemeClr val="accent1"/>
                </a:solidFill>
              </a:rPr>
              <a:t>Pflichtklauseln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4268251" y="4302706"/>
            <a:ext cx="2954848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de-DE" sz="2800" dirty="0">
                <a:solidFill>
                  <a:schemeClr val="accent1"/>
                </a:solidFill>
              </a:rPr>
              <a:t>optionale Klauseln</a:t>
            </a:r>
          </a:p>
        </p:txBody>
      </p:sp>
    </p:spTree>
    <p:extLst>
      <p:ext uri="{BB962C8B-B14F-4D97-AF65-F5344CB8AC3E}">
        <p14:creationId xmlns:p14="http://schemas.microsoft.com/office/powerpoint/2010/main" val="1901263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/>
      <p:bldP spid="7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3155E16-8961-45E3-A6AE-79AC36C355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Foto-Upload im </a:t>
            </a:r>
            <a:r>
              <a:rPr lang="de-DE" dirty="0" err="1"/>
              <a:t>InstaHub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C3AEE48-2515-499A-8732-B04CF2C9E5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Die Chefin eures Start-Ups möchte nun endlich loslegen und das Hochladen von Fotos ermöglichen.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Sie möchte mit dir folgenden Sachverhalt klären:</a:t>
            </a:r>
          </a:p>
          <a:p>
            <a:pPr marL="0" indent="0">
              <a:buNone/>
            </a:pPr>
            <a:r>
              <a:rPr lang="de-DE" b="1" dirty="0"/>
              <a:t>Wie können Fotos und die zugehörigen Informationen in der Datenbank gespeichert werden?</a:t>
            </a:r>
          </a:p>
          <a:p>
            <a:pPr marL="0" indent="0">
              <a:buNone/>
            </a:pPr>
            <a:endParaRPr lang="de-DE" b="1" dirty="0"/>
          </a:p>
          <a:p>
            <a:pPr marL="0" indent="0">
              <a:buNone/>
            </a:pPr>
            <a:r>
              <a:rPr lang="de-DE" dirty="0"/>
              <a:t>Fotos sind </a:t>
            </a:r>
            <a:r>
              <a:rPr lang="de-DE" b="1" dirty="0">
                <a:solidFill>
                  <a:srgbClr val="BB4D4D"/>
                </a:solidFill>
              </a:rPr>
              <a:t>Objekte</a:t>
            </a:r>
            <a:r>
              <a:rPr lang="de-DE" dirty="0"/>
              <a:t> der realen Welt. Zur Analyse der benötigten Datenstruktur bewährt sich daher die </a:t>
            </a:r>
            <a:r>
              <a:rPr lang="de-DE" b="1" dirty="0">
                <a:solidFill>
                  <a:srgbClr val="BB4D4D"/>
                </a:solidFill>
              </a:rPr>
              <a:t>objektorientierte Sichtweise</a:t>
            </a:r>
            <a:r>
              <a:rPr lang="de-DE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60643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78BEEFB-00D9-4BB9-8D0B-216E73A19D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Objektorientiertes Datenmodell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87F656F-7520-4F96-9D59-99A90D2D13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dirty="0"/>
              <a:t>4. Objektorientiertes Datenmodell</a:t>
            </a:r>
          </a:p>
          <a:p>
            <a:pPr marL="0" indent="0">
              <a:buNone/>
            </a:pPr>
            <a:r>
              <a:rPr lang="de-DE" dirty="0"/>
              <a:t>Im Unterschied zum relationalen Datenmodell (d.h. dem DB-Schema) können im </a:t>
            </a:r>
            <a:r>
              <a:rPr lang="de-DE" b="1" dirty="0">
                <a:solidFill>
                  <a:srgbClr val="BB4D4D"/>
                </a:solidFill>
              </a:rPr>
              <a:t>objektorientierten Datenmodell</a:t>
            </a:r>
            <a:r>
              <a:rPr lang="de-DE" dirty="0"/>
              <a:t> die Daten als Objekte betrachtet werden.</a:t>
            </a:r>
          </a:p>
          <a:p>
            <a:pPr marL="0" indent="0">
              <a:buNone/>
            </a:pPr>
            <a:r>
              <a:rPr lang="de-DE" dirty="0"/>
              <a:t>Modelliert wird mit vereinfachten </a:t>
            </a:r>
            <a:r>
              <a:rPr lang="de-DE" b="1" dirty="0">
                <a:solidFill>
                  <a:srgbClr val="BB4D4D"/>
                </a:solidFill>
              </a:rPr>
              <a:t>Klassendiagrammen</a:t>
            </a:r>
            <a:r>
              <a:rPr lang="de-DE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3119861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Wiederholung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dirty="0"/>
              <a:t>3 Schritte der Modellierung in der Informatik:</a:t>
            </a:r>
          </a:p>
          <a:p>
            <a:pPr marL="514350" indent="-514350">
              <a:buFont typeface="+mj-lt"/>
              <a:buAutoNum type="arabicPeriod"/>
            </a:pPr>
            <a:endParaRPr lang="de-DE" dirty="0"/>
          </a:p>
          <a:p>
            <a:pPr marL="514350" indent="-514350">
              <a:buFont typeface="+mj-lt"/>
              <a:buAutoNum type="arabicPeriod"/>
            </a:pPr>
            <a:r>
              <a:rPr lang="de-DE" dirty="0"/>
              <a:t>Abgrenzung von der Umwelt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/>
              <a:t>Abstraktion von unnötigen Details</a:t>
            </a:r>
          </a:p>
          <a:p>
            <a:pPr marL="514350" indent="-514350">
              <a:buFont typeface="+mj-lt"/>
              <a:buAutoNum type="arabicPeriod"/>
            </a:pPr>
            <a:r>
              <a:rPr lang="de-DE" u="sng" dirty="0"/>
              <a:t>Aggregation</a:t>
            </a:r>
            <a:r>
              <a:rPr lang="de-DE" dirty="0"/>
              <a:t> (Bildung von Klassen)</a:t>
            </a:r>
          </a:p>
          <a:p>
            <a:pPr marL="914400" lvl="1" indent="-514350">
              <a:buFont typeface="+mj-lt"/>
              <a:buAutoNum type="arabicPeriod"/>
            </a:pPr>
            <a:r>
              <a:rPr lang="de-DE" dirty="0"/>
              <a:t>Erstellung der </a:t>
            </a:r>
            <a:r>
              <a:rPr lang="de-DE" b="1" dirty="0"/>
              <a:t>Klassenkarten</a:t>
            </a:r>
          </a:p>
          <a:p>
            <a:pPr marL="914400" lvl="1" indent="-514350">
              <a:buFont typeface="+mj-lt"/>
              <a:buAutoNum type="arabicPeriod"/>
            </a:pPr>
            <a:r>
              <a:rPr lang="de-DE" dirty="0"/>
              <a:t>Beschreibung der </a:t>
            </a:r>
            <a:r>
              <a:rPr lang="de-DE" b="1" dirty="0"/>
              <a:t>Assoziationen</a:t>
            </a:r>
          </a:p>
          <a:p>
            <a:pPr marL="914400" lvl="1" indent="-514350">
              <a:buFont typeface="+mj-lt"/>
              <a:buAutoNum type="arabicPeriod"/>
            </a:pPr>
            <a:r>
              <a:rPr lang="de-DE" dirty="0"/>
              <a:t>Angabe der </a:t>
            </a:r>
            <a:r>
              <a:rPr lang="de-DE" b="1" dirty="0" err="1"/>
              <a:t>Kardinalitäten</a:t>
            </a:r>
            <a:endParaRPr lang="de-DE" b="1" dirty="0"/>
          </a:p>
        </p:txBody>
      </p:sp>
    </p:spTree>
    <p:extLst>
      <p:ext uri="{BB962C8B-B14F-4D97-AF65-F5344CB8AC3E}">
        <p14:creationId xmlns:p14="http://schemas.microsoft.com/office/powerpoint/2010/main" val="1829046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676B6D-460C-4B49-8BC1-D9BE04388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Fotos in der Datenbank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55C40C0-6F7A-405A-B2FA-84F5B5E1AB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369595" cy="4351338"/>
          </a:xfrm>
        </p:spPr>
        <p:txBody>
          <a:bodyPr/>
          <a:lstStyle/>
          <a:p>
            <a:pPr marL="0" indent="0">
              <a:buNone/>
            </a:pPr>
            <a:r>
              <a:rPr lang="de-DE" dirty="0"/>
              <a:t>Eure Chefin schlägt vor, der Klasse </a:t>
            </a:r>
            <a:r>
              <a:rPr lang="de-DE" i="1" dirty="0" err="1"/>
              <a:t>users</a:t>
            </a:r>
            <a:r>
              <a:rPr lang="de-DE" i="1" dirty="0"/>
              <a:t> </a:t>
            </a:r>
            <a:r>
              <a:rPr lang="de-DE" dirty="0"/>
              <a:t>einfach zwei neue Attribute </a:t>
            </a:r>
            <a:r>
              <a:rPr lang="de-DE" b="1" i="1" dirty="0" err="1"/>
              <a:t>description</a:t>
            </a:r>
            <a:r>
              <a:rPr lang="de-DE" b="1" i="1" dirty="0"/>
              <a:t> </a:t>
            </a:r>
            <a:r>
              <a:rPr lang="de-DE" dirty="0"/>
              <a:t>und</a:t>
            </a:r>
            <a:r>
              <a:rPr lang="de-DE" b="1" i="1" dirty="0"/>
              <a:t> </a:t>
            </a:r>
            <a:r>
              <a:rPr lang="de-DE" b="1" i="1" dirty="0" err="1"/>
              <a:t>url</a:t>
            </a:r>
            <a:r>
              <a:rPr lang="de-DE" dirty="0"/>
              <a:t> zur Informationsverwaltung der Fotos hinzuzufügen. </a:t>
            </a:r>
          </a:p>
          <a:p>
            <a:pPr marL="0" indent="0">
              <a:buNone/>
            </a:pPr>
            <a:r>
              <a:rPr lang="de-DE" dirty="0"/>
              <a:t>Sie zeigt exemplarisch einen Ausschnitt der aktualisierten Datenbanktabelle.</a:t>
            </a:r>
          </a:p>
          <a:p>
            <a:pPr marL="0" indent="0">
              <a:buNone/>
            </a:pPr>
            <a:endParaRPr lang="de-DE" b="1" i="1" dirty="0"/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A32698C7-1105-4E53-8684-52F375381E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367284" y="312363"/>
            <a:ext cx="2426788" cy="6233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3241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BC41F2-BF8E-484F-81D4-671920D02E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Fotos in der Datenbank</a:t>
            </a:r>
          </a:p>
        </p:txBody>
      </p:sp>
      <p:pic>
        <p:nvPicPr>
          <p:cNvPr id="11" name="Inhaltsplatzhalter 10">
            <a:extLst>
              <a:ext uri="{FF2B5EF4-FFF2-40B4-BE49-F238E27FC236}">
                <a16:creationId xmlns:a16="http://schemas.microsoft.com/office/drawing/2014/main" id="{A9BC5B3E-6B5E-402D-9A59-85C10111DF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7"/>
            <a:ext cx="5668328" cy="3960495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D4FBC02A-DD1E-4136-8705-4E947ECBEF8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17"/>
          <a:stretch/>
        </p:blipFill>
        <p:spPr>
          <a:xfrm>
            <a:off x="6491110" y="1688175"/>
            <a:ext cx="4927532" cy="3960495"/>
          </a:xfrm>
          <a:prstGeom prst="rect">
            <a:avLst/>
          </a:prstGeom>
        </p:spPr>
      </p:pic>
      <p:pic>
        <p:nvPicPr>
          <p:cNvPr id="15" name="Inhaltsplatzhalter 10">
            <a:extLst>
              <a:ext uri="{FF2B5EF4-FFF2-40B4-BE49-F238E27FC236}">
                <a16:creationId xmlns:a16="http://schemas.microsoft.com/office/drawing/2014/main" id="{CF195AA7-A677-42D2-BDE8-5D262B74A4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325" b="80123"/>
          <a:stretch/>
        </p:blipFill>
        <p:spPr>
          <a:xfrm>
            <a:off x="838200" y="2528711"/>
            <a:ext cx="5668328" cy="338667"/>
          </a:xfrm>
          <a:prstGeom prst="rect">
            <a:avLst/>
          </a:prstGeom>
        </p:spPr>
      </p:pic>
      <p:pic>
        <p:nvPicPr>
          <p:cNvPr id="16" name="Inhaltsplatzhalter 10">
            <a:extLst>
              <a:ext uri="{FF2B5EF4-FFF2-40B4-BE49-F238E27FC236}">
                <a16:creationId xmlns:a16="http://schemas.microsoft.com/office/drawing/2014/main" id="{4B094E71-C524-4468-8473-BF988A142B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325" b="80123"/>
          <a:stretch/>
        </p:blipFill>
        <p:spPr>
          <a:xfrm>
            <a:off x="838200" y="2913256"/>
            <a:ext cx="5668328" cy="338667"/>
          </a:xfrm>
          <a:prstGeom prst="rect">
            <a:avLst/>
          </a:prstGeom>
        </p:spPr>
      </p:pic>
      <p:pic>
        <p:nvPicPr>
          <p:cNvPr id="17" name="Inhaltsplatzhalter 10">
            <a:extLst>
              <a:ext uri="{FF2B5EF4-FFF2-40B4-BE49-F238E27FC236}">
                <a16:creationId xmlns:a16="http://schemas.microsoft.com/office/drawing/2014/main" id="{F2BC2245-05EE-4AD7-80DD-62E72E0BDC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325" b="80123"/>
          <a:stretch/>
        </p:blipFill>
        <p:spPr>
          <a:xfrm>
            <a:off x="830491" y="3298523"/>
            <a:ext cx="5668328" cy="338667"/>
          </a:xfrm>
          <a:prstGeom prst="rect">
            <a:avLst/>
          </a:prstGeom>
        </p:spPr>
      </p:pic>
      <p:pic>
        <p:nvPicPr>
          <p:cNvPr id="18" name="Inhaltsplatzhalter 10">
            <a:extLst>
              <a:ext uri="{FF2B5EF4-FFF2-40B4-BE49-F238E27FC236}">
                <a16:creationId xmlns:a16="http://schemas.microsoft.com/office/drawing/2014/main" id="{62C157CF-E0B7-4B09-92D6-31E1204689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325" b="80123"/>
          <a:stretch/>
        </p:blipFill>
        <p:spPr>
          <a:xfrm>
            <a:off x="830491" y="3691137"/>
            <a:ext cx="5668328" cy="338667"/>
          </a:xfrm>
          <a:prstGeom prst="rect">
            <a:avLst/>
          </a:prstGeom>
        </p:spPr>
      </p:pic>
      <p:pic>
        <p:nvPicPr>
          <p:cNvPr id="19" name="Inhaltsplatzhalter 10">
            <a:extLst>
              <a:ext uri="{FF2B5EF4-FFF2-40B4-BE49-F238E27FC236}">
                <a16:creationId xmlns:a16="http://schemas.microsoft.com/office/drawing/2014/main" id="{03773F44-38A3-4DBA-B686-CF024F75B0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325" b="80123"/>
          <a:stretch/>
        </p:blipFill>
        <p:spPr>
          <a:xfrm>
            <a:off x="838200" y="4083751"/>
            <a:ext cx="5668328" cy="338667"/>
          </a:xfrm>
          <a:prstGeom prst="rect">
            <a:avLst/>
          </a:prstGeom>
        </p:spPr>
      </p:pic>
      <p:pic>
        <p:nvPicPr>
          <p:cNvPr id="20" name="Inhaltsplatzhalter 10">
            <a:extLst>
              <a:ext uri="{FF2B5EF4-FFF2-40B4-BE49-F238E27FC236}">
                <a16:creationId xmlns:a16="http://schemas.microsoft.com/office/drawing/2014/main" id="{C14054C8-4FB5-4506-AB7B-1F1F6B55A9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9619" b="21829"/>
          <a:stretch/>
        </p:blipFill>
        <p:spPr>
          <a:xfrm>
            <a:off x="845909" y="4859758"/>
            <a:ext cx="5668328" cy="338667"/>
          </a:xfrm>
          <a:prstGeom prst="rect">
            <a:avLst/>
          </a:prstGeom>
        </p:spPr>
      </p:pic>
      <p:pic>
        <p:nvPicPr>
          <p:cNvPr id="21" name="Inhaltsplatzhalter 10">
            <a:extLst>
              <a:ext uri="{FF2B5EF4-FFF2-40B4-BE49-F238E27FC236}">
                <a16:creationId xmlns:a16="http://schemas.microsoft.com/office/drawing/2014/main" id="{AEDDA4BB-F165-4D71-BF0E-19EF78C9AF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9619" b="21829"/>
          <a:stretch/>
        </p:blipFill>
        <p:spPr>
          <a:xfrm>
            <a:off x="845909" y="5239959"/>
            <a:ext cx="5668328" cy="338667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6DA3E722-78A3-454E-B3DB-5CE0537DA1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3473" y="4956950"/>
            <a:ext cx="1681067" cy="200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76339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C1C7EDB-61C6-4D97-B75A-053CADB8C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Fotos in der Datenbank</a:t>
            </a:r>
          </a:p>
        </p:txBody>
      </p:sp>
      <p:sp>
        <p:nvSpPr>
          <p:cNvPr id="15" name="Inhaltsplatzhalter 14">
            <a:extLst>
              <a:ext uri="{FF2B5EF4-FFF2-40B4-BE49-F238E27FC236}">
                <a16:creationId xmlns:a16="http://schemas.microsoft.com/office/drawing/2014/main" id="{BD7F96AF-02A9-4117-9401-D14EAEA980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 anchor="b"/>
          <a:lstStyle/>
          <a:p>
            <a:pPr marL="0" indent="0">
              <a:buNone/>
            </a:pPr>
            <a:r>
              <a:rPr lang="de-DE" b="1" dirty="0"/>
              <a:t>Probleme?!</a:t>
            </a:r>
            <a:endParaRPr lang="de-DE" dirty="0"/>
          </a:p>
          <a:p>
            <a:r>
              <a:rPr lang="de-DE" dirty="0">
                <a:solidFill>
                  <a:schemeClr val="accent1">
                    <a:lumMod val="75000"/>
                  </a:schemeClr>
                </a:solidFill>
              </a:rPr>
              <a:t>Speicherplatzverschwendung</a:t>
            </a:r>
          </a:p>
          <a:p>
            <a:r>
              <a:rPr lang="de-DE" dirty="0">
                <a:solidFill>
                  <a:schemeClr val="accent3">
                    <a:lumMod val="75000"/>
                  </a:schemeClr>
                </a:solidFill>
              </a:rPr>
              <a:t>Fehleranfälligkeit</a:t>
            </a:r>
          </a:p>
          <a:p>
            <a:pPr marL="0" indent="0">
              <a:buNone/>
            </a:pPr>
            <a:r>
              <a:rPr lang="de-DE" dirty="0"/>
              <a:t>… aufgrund von </a:t>
            </a:r>
            <a:r>
              <a:rPr lang="de-DE" b="1" dirty="0">
                <a:solidFill>
                  <a:srgbClr val="BB4D4D"/>
                </a:solidFill>
              </a:rPr>
              <a:t>Redundanz</a:t>
            </a:r>
            <a:r>
              <a:rPr lang="de-DE" dirty="0"/>
              <a:t>.</a:t>
            </a:r>
          </a:p>
        </p:txBody>
      </p:sp>
      <p:pic>
        <p:nvPicPr>
          <p:cNvPr id="16" name="Inhaltsplatzhalter 13">
            <a:extLst>
              <a:ext uri="{FF2B5EF4-FFF2-40B4-BE49-F238E27FC236}">
                <a16:creationId xmlns:a16="http://schemas.microsoft.com/office/drawing/2014/main" id="{48682C0D-B25E-45FF-A065-490836651F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68152"/>
            <a:ext cx="10515600" cy="3935025"/>
          </a:xfrm>
          <a:prstGeom prst="rect">
            <a:avLst/>
          </a:prstGeom>
        </p:spPr>
      </p:pic>
      <p:sp>
        <p:nvSpPr>
          <p:cNvPr id="17" name="Rechteck 16">
            <a:extLst>
              <a:ext uri="{FF2B5EF4-FFF2-40B4-BE49-F238E27FC236}">
                <a16:creationId xmlns:a16="http://schemas.microsoft.com/office/drawing/2014/main" id="{E83CBAAC-B896-4202-8B95-21DA5E389ED1}"/>
              </a:ext>
            </a:extLst>
          </p:cNvPr>
          <p:cNvSpPr/>
          <p:nvPr/>
        </p:nvSpPr>
        <p:spPr>
          <a:xfrm>
            <a:off x="838200" y="797668"/>
            <a:ext cx="5406957" cy="350196"/>
          </a:xfrm>
          <a:prstGeom prst="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BC60D6FC-D888-4976-A0B6-0ACC4D0BF2A8}"/>
              </a:ext>
            </a:extLst>
          </p:cNvPr>
          <p:cNvSpPr/>
          <p:nvPr/>
        </p:nvSpPr>
        <p:spPr>
          <a:xfrm>
            <a:off x="838199" y="1192635"/>
            <a:ext cx="5406957" cy="350196"/>
          </a:xfrm>
          <a:prstGeom prst="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F1C8A3B2-38F5-42C7-A57B-8C6FEB7F858C}"/>
              </a:ext>
            </a:extLst>
          </p:cNvPr>
          <p:cNvSpPr/>
          <p:nvPr/>
        </p:nvSpPr>
        <p:spPr>
          <a:xfrm>
            <a:off x="838198" y="1579157"/>
            <a:ext cx="5406957" cy="350196"/>
          </a:xfrm>
          <a:prstGeom prst="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0ECB71DB-E331-4137-92D4-2AE084D37859}"/>
              </a:ext>
            </a:extLst>
          </p:cNvPr>
          <p:cNvSpPr/>
          <p:nvPr/>
        </p:nvSpPr>
        <p:spPr>
          <a:xfrm>
            <a:off x="838197" y="1965679"/>
            <a:ext cx="5406957" cy="350196"/>
          </a:xfrm>
          <a:prstGeom prst="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6D5AA140-0A50-4319-A998-0FFD81F2FDA3}"/>
              </a:ext>
            </a:extLst>
          </p:cNvPr>
          <p:cNvSpPr/>
          <p:nvPr/>
        </p:nvSpPr>
        <p:spPr>
          <a:xfrm>
            <a:off x="838196" y="2349636"/>
            <a:ext cx="5406957" cy="350196"/>
          </a:xfrm>
          <a:prstGeom prst="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A5E5B42B-95B3-4A06-B5FD-08D0EA29FDDF}"/>
              </a:ext>
            </a:extLst>
          </p:cNvPr>
          <p:cNvSpPr/>
          <p:nvPr/>
        </p:nvSpPr>
        <p:spPr>
          <a:xfrm>
            <a:off x="838195" y="2738135"/>
            <a:ext cx="5406957" cy="350196"/>
          </a:xfrm>
          <a:prstGeom prst="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8BD83D72-43CA-4159-8D21-AE1ABA14423E}"/>
              </a:ext>
            </a:extLst>
          </p:cNvPr>
          <p:cNvSpPr/>
          <p:nvPr/>
        </p:nvSpPr>
        <p:spPr>
          <a:xfrm>
            <a:off x="3753256" y="3126634"/>
            <a:ext cx="1772056" cy="350196"/>
          </a:xfrm>
          <a:prstGeom prst="rect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0AD80CFB-A0AA-4655-9D29-557207485FCA}"/>
              </a:ext>
            </a:extLst>
          </p:cNvPr>
          <p:cNvSpPr/>
          <p:nvPr/>
        </p:nvSpPr>
        <p:spPr>
          <a:xfrm>
            <a:off x="3753256" y="3515133"/>
            <a:ext cx="1772056" cy="350196"/>
          </a:xfrm>
          <a:prstGeom prst="rect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8979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uiExpand="1" build="p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Redundante Information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Wenn in einer Tabelle die gleiche Information an vielen Stellen eingetragen ist, nennt man dies </a:t>
            </a:r>
            <a:r>
              <a:rPr lang="de-DE" b="1" dirty="0">
                <a:solidFill>
                  <a:srgbClr val="BB4D4D"/>
                </a:solidFill>
              </a:rPr>
              <a:t>Redundanz</a:t>
            </a:r>
            <a:r>
              <a:rPr lang="de-DE" dirty="0"/>
              <a:t>.</a:t>
            </a:r>
          </a:p>
          <a:p>
            <a:pPr marL="0" indent="-57150">
              <a:buNone/>
            </a:pPr>
            <a:r>
              <a:rPr lang="de-DE" b="1" dirty="0"/>
              <a:t>Beispiel:</a:t>
            </a:r>
            <a:r>
              <a:rPr lang="de-DE" u="sng" dirty="0"/>
              <a:t> </a:t>
            </a:r>
            <a:br>
              <a:rPr lang="de-DE" dirty="0"/>
            </a:br>
            <a:r>
              <a:rPr lang="de-DE" dirty="0"/>
              <a:t>Lädt ein Nutzer mehrere Fotos hoch, wird bei jedem Foto wiederholt der Name angegeben.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Diese Redundanz kann zu </a:t>
            </a:r>
            <a:r>
              <a:rPr lang="de-DE" b="1" dirty="0">
                <a:solidFill>
                  <a:srgbClr val="BB4D4D"/>
                </a:solidFill>
              </a:rPr>
              <a:t>Inkonsistenzen</a:t>
            </a:r>
            <a:r>
              <a:rPr lang="de-DE" dirty="0"/>
              <a:t> (Unstimmigkeiten) führen.</a:t>
            </a:r>
          </a:p>
          <a:p>
            <a:pPr marL="0" indent="-57150">
              <a:buNone/>
            </a:pPr>
            <a:r>
              <a:rPr lang="de-DE" b="1" dirty="0"/>
              <a:t>Beispiel: </a:t>
            </a:r>
            <a:br>
              <a:rPr lang="de-DE" dirty="0"/>
            </a:br>
            <a:r>
              <a:rPr lang="de-DE" dirty="0"/>
              <a:t>Die E-Mail-Adresse ist bei einer Person falsch übernommen worden.</a:t>
            </a:r>
          </a:p>
          <a:p>
            <a:pPr mar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69195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 dirty="0"/>
              <a:t>Aufgabe 1 – 20 min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 rtlCol="0">
            <a:normAutofit fontScale="92500" lnSpcReduction="10000"/>
          </a:bodyPr>
          <a:lstStyle/>
          <a:p>
            <a:pPr marL="0" indent="0">
              <a:buNone/>
              <a:defRPr/>
            </a:pPr>
            <a:r>
              <a:rPr lang="de-DE" dirty="0"/>
              <a:t>Kopiere die Tabelle </a:t>
            </a:r>
            <a:r>
              <a:rPr lang="de-DE" b="1" dirty="0"/>
              <a:t>einkauf.xls</a:t>
            </a:r>
            <a:r>
              <a:rPr lang="de-DE" dirty="0"/>
              <a:t> aus dem </a:t>
            </a:r>
            <a:r>
              <a:rPr lang="de-DE" i="1" dirty="0"/>
              <a:t>Vorlagen-</a:t>
            </a:r>
            <a:r>
              <a:rPr lang="de-DE" dirty="0"/>
              <a:t>Laufwerk auf deinen Desktop.</a:t>
            </a:r>
          </a:p>
          <a:p>
            <a:pPr marL="0" indent="0">
              <a:buNone/>
              <a:defRPr/>
            </a:pPr>
            <a:r>
              <a:rPr lang="de-DE" dirty="0"/>
              <a:t>Beantworte die folgenden Fragen schriftlich:</a:t>
            </a:r>
          </a:p>
          <a:p>
            <a:pPr marL="514350" indent="-514350">
              <a:buFont typeface="+mj-lt"/>
              <a:buAutoNum type="alphaLcParenR"/>
              <a:defRPr/>
            </a:pPr>
            <a:r>
              <a:rPr lang="de-DE" dirty="0"/>
              <a:t>Welche Produkte hat Martina Groß eingekauft?</a:t>
            </a:r>
          </a:p>
          <a:p>
            <a:pPr marL="514350" indent="-514350">
              <a:buFont typeface="+mj-lt"/>
              <a:buAutoNum type="alphaLcParenR"/>
              <a:defRPr/>
            </a:pPr>
            <a:r>
              <a:rPr lang="de-DE" dirty="0"/>
              <a:t>Welches Produkt war am teuersten?</a:t>
            </a:r>
          </a:p>
          <a:p>
            <a:pPr marL="514350" indent="-514350">
              <a:buFont typeface="+mj-lt"/>
              <a:buAutoNum type="alphaLcParenR"/>
              <a:defRPr/>
            </a:pPr>
            <a:r>
              <a:rPr lang="de-DE" dirty="0"/>
              <a:t>Wie viele Artikel wurden bei Karma gekauft?</a:t>
            </a:r>
          </a:p>
          <a:p>
            <a:pPr marL="514350" indent="-514350">
              <a:buFont typeface="+mj-lt"/>
              <a:buAutoNum type="alphaLcParenR"/>
              <a:defRPr/>
            </a:pPr>
            <a:r>
              <a:rPr lang="de-DE" dirty="0"/>
              <a:t>Wie viele Artikel wurden bei </a:t>
            </a:r>
            <a:r>
              <a:rPr lang="de-DE" dirty="0" err="1"/>
              <a:t>Oldi</a:t>
            </a:r>
            <a:r>
              <a:rPr lang="de-DE" dirty="0"/>
              <a:t> am 26.08.2007 gekauft?</a:t>
            </a:r>
          </a:p>
          <a:p>
            <a:pPr marL="514350" indent="-514350">
              <a:buFont typeface="+mj-lt"/>
              <a:buAutoNum type="alphaLcParenR"/>
              <a:defRPr/>
            </a:pPr>
            <a:r>
              <a:rPr lang="de-DE" dirty="0"/>
              <a:t>Haben am 02.09.2007 die männlichen oder die weiblichen Kunden im Durchschnitt mehr ausgegeben?</a:t>
            </a:r>
          </a:p>
          <a:p>
            <a:pPr marL="514350" indent="-514350">
              <a:buFont typeface="+mj-lt"/>
              <a:buAutoNum type="alphaLcParenR"/>
              <a:defRPr/>
            </a:pPr>
            <a:r>
              <a:rPr lang="de-DE" dirty="0"/>
              <a:t>Wer hat insgesamt am meisten Geld ausgegeben?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dirty="0"/>
              <a:t>Objektorientiertes Datenmodell</a:t>
            </a:r>
            <a:endParaRPr lang="de-DE" alt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altLang="de-DE" b="1" dirty="0"/>
              <a:t>5. Datenbanken mit mehreren Tabellen</a:t>
            </a:r>
          </a:p>
          <a:p>
            <a:pPr marL="0" indent="0">
              <a:buNone/>
            </a:pPr>
            <a:r>
              <a:rPr lang="de-DE" altLang="de-DE" b="1" dirty="0"/>
              <a:t>5.1 Redundanz</a:t>
            </a:r>
          </a:p>
          <a:p>
            <a:pPr marL="0" indent="0">
              <a:buNone/>
            </a:pPr>
            <a:r>
              <a:rPr lang="de-DE" dirty="0"/>
              <a:t>Die Mehrfachspeicherung gleicher Information nennt man </a:t>
            </a:r>
            <a:r>
              <a:rPr lang="de-DE" b="1" dirty="0">
                <a:solidFill>
                  <a:srgbClr val="BB4D4D"/>
                </a:solidFill>
              </a:rPr>
              <a:t>Redundanz</a:t>
            </a:r>
            <a:r>
              <a:rPr lang="de-DE" dirty="0"/>
              <a:t>.</a:t>
            </a:r>
          </a:p>
          <a:p>
            <a:pPr marL="0" indent="0">
              <a:buNone/>
            </a:pPr>
            <a:r>
              <a:rPr lang="de-DE" dirty="0"/>
              <a:t>Dies kann zu </a:t>
            </a:r>
            <a:r>
              <a:rPr lang="de-DE" b="1" dirty="0">
                <a:solidFill>
                  <a:srgbClr val="BB4D4D"/>
                </a:solidFill>
              </a:rPr>
              <a:t>Inkonsistenzen</a:t>
            </a:r>
            <a:r>
              <a:rPr lang="de-DE" dirty="0"/>
              <a:t> führen und sollte daher vermieden werden.</a:t>
            </a:r>
          </a:p>
          <a:p>
            <a:pPr marL="0" indent="0">
              <a:buNone/>
            </a:pP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2851215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61B8D9-CF5B-4ED4-A667-3FF8347EC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Arbeitsauftrag – 5 min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E20C248-3A06-463C-9AB1-2CADF461DE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Aus eben genannten Gründen soll deine </a:t>
            </a:r>
            <a:r>
              <a:rPr lang="de-DE" dirty="0" err="1"/>
              <a:t>InstaHub</a:t>
            </a:r>
            <a:r>
              <a:rPr lang="de-DE" dirty="0"/>
              <a:t> Datenbank neu konzipiert werden.</a:t>
            </a:r>
          </a:p>
          <a:p>
            <a:pPr marL="0" indent="0">
              <a:buNone/>
            </a:pPr>
            <a:r>
              <a:rPr lang="de-DE" dirty="0"/>
              <a:t>Es ist geplant die Fotos in eine neue Datenbanktabelle einzutragen.</a:t>
            </a:r>
          </a:p>
          <a:p>
            <a:pPr marL="0" indent="0">
              <a:buNone/>
            </a:pPr>
            <a:r>
              <a:rPr lang="de-DE" dirty="0"/>
              <a:t>Dafür sollten neben der Beschreibung (</a:t>
            </a:r>
            <a:r>
              <a:rPr lang="de-DE" i="1" dirty="0" err="1"/>
              <a:t>description</a:t>
            </a:r>
            <a:r>
              <a:rPr lang="de-DE" dirty="0"/>
              <a:t>) und URL (</a:t>
            </a:r>
            <a:r>
              <a:rPr lang="de-DE" i="1" dirty="0" err="1"/>
              <a:t>url</a:t>
            </a:r>
            <a:r>
              <a:rPr lang="de-DE" dirty="0"/>
              <a:t>) jedes Fotos zusätzlich auch das Erstelldatum (</a:t>
            </a:r>
            <a:r>
              <a:rPr lang="de-DE" i="1" dirty="0" err="1"/>
              <a:t>created_at</a:t>
            </a:r>
            <a:r>
              <a:rPr lang="de-DE" dirty="0"/>
              <a:t>) sowie ein Aktualisierungsdatum (</a:t>
            </a:r>
            <a:r>
              <a:rPr lang="de-DE" i="1" dirty="0" err="1"/>
              <a:t>updated_at</a:t>
            </a:r>
            <a:r>
              <a:rPr lang="de-DE" dirty="0"/>
              <a:t>) gespeichert werden. 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b="1" dirty="0"/>
              <a:t>Erstelle die Klassenkarte der Tabelle </a:t>
            </a:r>
            <a:r>
              <a:rPr lang="de-DE" b="1" i="1" dirty="0" err="1"/>
              <a:t>photos</a:t>
            </a:r>
            <a:r>
              <a:rPr lang="de-DE" b="1" i="1" dirty="0"/>
              <a:t> </a:t>
            </a:r>
            <a:r>
              <a:rPr lang="de-DE" b="1" dirty="0"/>
              <a:t>auf deinem Arbeitsblatt neben der bereits vorhandenen Klassenkarte von </a:t>
            </a:r>
            <a:r>
              <a:rPr lang="de-DE" b="1" i="1" dirty="0" err="1"/>
              <a:t>users</a:t>
            </a:r>
            <a:r>
              <a:rPr lang="de-DE" b="1" dirty="0"/>
              <a:t>.</a:t>
            </a:r>
          </a:p>
          <a:p>
            <a:pPr mar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16927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AE710D4-B3E3-4AAA-A5D9-5E2F0B202D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Lösung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459214A8-66FE-4A64-9814-5B55D6BCAB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8447" y="2051480"/>
            <a:ext cx="3015105" cy="3305902"/>
          </a:xfr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D0A515B9-6C49-40BC-9A38-921E4631177B}"/>
              </a:ext>
            </a:extLst>
          </p:cNvPr>
          <p:cNvSpPr/>
          <p:nvPr/>
        </p:nvSpPr>
        <p:spPr>
          <a:xfrm>
            <a:off x="4630979" y="2870791"/>
            <a:ext cx="1270093" cy="4146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72061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98D864-93D9-48CE-8825-B3A2B76A8E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Beziehung der Klassen </a:t>
            </a:r>
            <a:r>
              <a:rPr lang="de-DE" i="1" dirty="0" err="1"/>
              <a:t>users</a:t>
            </a:r>
            <a:r>
              <a:rPr lang="de-DE" dirty="0"/>
              <a:t> und </a:t>
            </a:r>
            <a:r>
              <a:rPr lang="de-DE" i="1" dirty="0" err="1"/>
              <a:t>photos</a:t>
            </a:r>
            <a:endParaRPr lang="de-DE" i="1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A5BF0B6-9D7D-4E29-8AFB-0F9D499A382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3581" y="1440244"/>
            <a:ext cx="6804838" cy="5320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B3A5ED67-A6A4-453C-9A4B-0783C595037C}"/>
              </a:ext>
            </a:extLst>
          </p:cNvPr>
          <p:cNvSpPr/>
          <p:nvPr/>
        </p:nvSpPr>
        <p:spPr>
          <a:xfrm>
            <a:off x="4763385" y="1945758"/>
            <a:ext cx="2660400" cy="25518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C7CC78E5-9579-486E-A585-58FEC4528193}"/>
              </a:ext>
            </a:extLst>
          </p:cNvPr>
          <p:cNvSpPr txBox="1"/>
          <p:nvPr/>
        </p:nvSpPr>
        <p:spPr>
          <a:xfrm>
            <a:off x="7172038" y="4737199"/>
            <a:ext cx="4181762" cy="1569660"/>
          </a:xfrm>
          <a:prstGeom prst="rect">
            <a:avLst/>
          </a:prstGeom>
          <a:ln w="19050">
            <a:solidFill>
              <a:srgbClr val="BB4D4D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2400" dirty="0"/>
              <a:t>Beziehungen zwischen Klassen heißen </a:t>
            </a:r>
            <a:r>
              <a:rPr lang="de-DE" sz="2400" b="1" dirty="0">
                <a:solidFill>
                  <a:srgbClr val="BB4D4D"/>
                </a:solidFill>
              </a:rPr>
              <a:t>Assoziationen</a:t>
            </a:r>
            <a:r>
              <a:rPr lang="de-DE" sz="2400" dirty="0"/>
              <a:t>. Diese werden durch Verben angegeben.</a:t>
            </a:r>
          </a:p>
        </p:txBody>
      </p:sp>
    </p:spTree>
    <p:extLst>
      <p:ext uri="{BB962C8B-B14F-4D97-AF65-F5344CB8AC3E}">
        <p14:creationId xmlns:p14="http://schemas.microsoft.com/office/powerpoint/2010/main" val="3837385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98D864-93D9-48CE-8825-B3A2B76A8E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Beziehung der Klassen </a:t>
            </a:r>
            <a:r>
              <a:rPr lang="de-DE" i="1" dirty="0" err="1"/>
              <a:t>users</a:t>
            </a:r>
            <a:r>
              <a:rPr lang="de-DE" dirty="0"/>
              <a:t> und </a:t>
            </a:r>
            <a:r>
              <a:rPr lang="de-DE" i="1" dirty="0" err="1"/>
              <a:t>photos</a:t>
            </a:r>
            <a:endParaRPr lang="de-DE" i="1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A5BF0B6-9D7D-4E29-8AFB-0F9D499A382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3581" y="1440244"/>
            <a:ext cx="6804838" cy="5320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E5B97C34-7013-4EDD-8F9E-21889176062F}"/>
              </a:ext>
            </a:extLst>
          </p:cNvPr>
          <p:cNvSpPr txBox="1"/>
          <p:nvPr/>
        </p:nvSpPr>
        <p:spPr>
          <a:xfrm>
            <a:off x="4752098" y="4254268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b="1" dirty="0">
                <a:solidFill>
                  <a:srgbClr val="BB4D4D"/>
                </a:solidFill>
              </a:rPr>
              <a:t>1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A7E9D241-03D8-45DE-9E9D-E629A96EF936}"/>
              </a:ext>
            </a:extLst>
          </p:cNvPr>
          <p:cNvSpPr txBox="1"/>
          <p:nvPr/>
        </p:nvSpPr>
        <p:spPr>
          <a:xfrm>
            <a:off x="7062907" y="2677847"/>
            <a:ext cx="3770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b="1" dirty="0">
                <a:solidFill>
                  <a:srgbClr val="BB4D4D"/>
                </a:solidFill>
              </a:rPr>
              <a:t>n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149E7654-A6D5-472F-86B9-CCE4968F4067}"/>
              </a:ext>
            </a:extLst>
          </p:cNvPr>
          <p:cNvSpPr txBox="1"/>
          <p:nvPr/>
        </p:nvSpPr>
        <p:spPr>
          <a:xfrm>
            <a:off x="7172038" y="4276186"/>
            <a:ext cx="4181762" cy="1938992"/>
          </a:xfrm>
          <a:prstGeom prst="rect">
            <a:avLst/>
          </a:prstGeom>
          <a:ln w="19050">
            <a:solidFill>
              <a:srgbClr val="BB4D4D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2400" dirty="0"/>
              <a:t>Mit Hilfe von </a:t>
            </a:r>
            <a:r>
              <a:rPr lang="de-DE" sz="2400" b="1" dirty="0" err="1">
                <a:solidFill>
                  <a:srgbClr val="BB4D4D"/>
                </a:solidFill>
              </a:rPr>
              <a:t>Kardinalitäten</a:t>
            </a:r>
            <a:r>
              <a:rPr lang="de-DE" sz="2400" dirty="0"/>
              <a:t> kann man Beziehungen genauer beschreiben. Man unterscheidet dabei </a:t>
            </a:r>
            <a:r>
              <a:rPr lang="de-DE" sz="2400" b="1" dirty="0">
                <a:solidFill>
                  <a:srgbClr val="BB4D4D"/>
                </a:solidFill>
              </a:rPr>
              <a:t>1:1-</a:t>
            </a:r>
            <a:r>
              <a:rPr lang="de-DE" sz="2400" dirty="0"/>
              <a:t>, </a:t>
            </a:r>
            <a:r>
              <a:rPr lang="de-DE" sz="2400" b="1" dirty="0">
                <a:solidFill>
                  <a:srgbClr val="BB4D4D"/>
                </a:solidFill>
              </a:rPr>
              <a:t>1:n-</a:t>
            </a:r>
            <a:r>
              <a:rPr lang="de-DE" sz="2400" b="1" dirty="0"/>
              <a:t> </a:t>
            </a:r>
            <a:r>
              <a:rPr lang="de-DE" sz="2400" dirty="0"/>
              <a:t>und </a:t>
            </a:r>
            <a:r>
              <a:rPr lang="de-DE" sz="2400" b="1" dirty="0">
                <a:solidFill>
                  <a:srgbClr val="BB4D4D"/>
                </a:solidFill>
              </a:rPr>
              <a:t>n:m-Beziehungen</a:t>
            </a:r>
            <a:r>
              <a:rPr lang="de-DE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1097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8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E739E17-5844-4D7A-A7AD-26CBA6F02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Arbeitsauftrag – 10 min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5E51B59-7FB2-4E97-9E5C-3F262AE48F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Bearbeite die </a:t>
            </a:r>
            <a:r>
              <a:rPr lang="de-DE" b="1" dirty="0"/>
              <a:t>Aufgaben 1 und 2</a:t>
            </a:r>
            <a:r>
              <a:rPr lang="de-DE" dirty="0"/>
              <a:t> des Arbeitsblattes. 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b="1" dirty="0"/>
              <a:t>Nach der Bearbeitung sollte ein vollständiges Klassendiagramm auf deinem Arbeitsblatt vorhanden sein.</a:t>
            </a:r>
          </a:p>
        </p:txBody>
      </p:sp>
    </p:spTree>
    <p:extLst>
      <p:ext uri="{BB962C8B-B14F-4D97-AF65-F5344CB8AC3E}">
        <p14:creationId xmlns:p14="http://schemas.microsoft.com/office/powerpoint/2010/main" val="409887444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E739E17-5844-4D7A-A7AD-26CBA6F02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Arbeitsauftrag – 10 min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5E51B59-7FB2-4E97-9E5C-3F262AE48F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Bearbeite </a:t>
            </a:r>
            <a:r>
              <a:rPr lang="de-DE" b="1" dirty="0"/>
              <a:t>Aufgabe 3</a:t>
            </a:r>
            <a:r>
              <a:rPr lang="de-DE" dirty="0"/>
              <a:t> des Arbeitsblattes. </a:t>
            </a:r>
          </a:p>
        </p:txBody>
      </p:sp>
    </p:spTree>
    <p:extLst>
      <p:ext uri="{BB962C8B-B14F-4D97-AF65-F5344CB8AC3E}">
        <p14:creationId xmlns:p14="http://schemas.microsoft.com/office/powerpoint/2010/main" val="149485164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8C6695-2C24-4B01-80BB-3F8797A37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Beziehungen zwischen Datenbanktabellen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DE12637-FA6B-493A-AE1F-7185637C72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Die Programmiererin Eva meint berechtigt:</a:t>
            </a:r>
          </a:p>
          <a:p>
            <a:pPr marL="0" indent="0">
              <a:buNone/>
            </a:pPr>
            <a:r>
              <a:rPr lang="de-DE" b="1" dirty="0"/>
              <a:t>„Aber die Datenbanktabellen stehen aktuell doch in keinerlei Beziehung zueinander!“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Wie kann die 1:n-Beziehung auf Tabellenebene umgesetzt werden?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	In einer der Tabellen wird eine </a:t>
            </a:r>
            <a:r>
              <a:rPr lang="de-DE" b="1" dirty="0">
                <a:solidFill>
                  <a:srgbClr val="BB4D4D"/>
                </a:solidFill>
              </a:rPr>
              <a:t>neue Spalte</a:t>
            </a:r>
            <a:r>
              <a:rPr lang="de-DE" dirty="0">
                <a:solidFill>
                  <a:srgbClr val="BB4D4D"/>
                </a:solidFill>
              </a:rPr>
              <a:t> </a:t>
            </a:r>
            <a:r>
              <a:rPr lang="de-DE" dirty="0"/>
              <a:t>benötigt, die auf den 	</a:t>
            </a:r>
            <a:r>
              <a:rPr lang="de-DE" b="1" dirty="0">
                <a:solidFill>
                  <a:srgbClr val="BB4D4D"/>
                </a:solidFill>
              </a:rPr>
              <a:t>Primärschlüssel</a:t>
            </a:r>
            <a:r>
              <a:rPr lang="de-DE" dirty="0"/>
              <a:t> der anderen Tabelle verweist.</a:t>
            </a: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5" name="Grafik 4" descr="Pfeil: Leichte Kurve">
            <a:extLst>
              <a:ext uri="{FF2B5EF4-FFF2-40B4-BE49-F238E27FC236}">
                <a16:creationId xmlns:a16="http://schemas.microsoft.com/office/drawing/2014/main" id="{C9BFEF61-1B7F-4EBC-860B-0A630E463B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200" y="450877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09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3462FBA-73CE-4636-91A6-881E760FC0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1:n-Beziehungen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9376AC9-517B-447E-A9A6-8FB595BE90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dirty="0"/>
              <a:t>5.2 Realisierung der 1:n-Beziehung</a:t>
            </a:r>
          </a:p>
          <a:p>
            <a:pPr marL="0" indent="0">
              <a:buNone/>
            </a:pPr>
            <a:r>
              <a:rPr lang="de-DE" dirty="0"/>
              <a:t>Die Tabelle auf der „n-Seite“ erhält eine neue Spalte (</a:t>
            </a:r>
            <a:r>
              <a:rPr lang="de-DE" b="1" dirty="0">
                <a:solidFill>
                  <a:srgbClr val="BB4D4D"/>
                </a:solidFill>
              </a:rPr>
              <a:t>Fremdschlüssel</a:t>
            </a:r>
            <a:r>
              <a:rPr lang="de-DE" dirty="0"/>
              <a:t>spalte).</a:t>
            </a:r>
          </a:p>
          <a:p>
            <a:pPr marL="0" indent="0">
              <a:buNone/>
            </a:pPr>
            <a:r>
              <a:rPr lang="de-DE" dirty="0"/>
              <a:t>In ihre Zellen wird jeweils der </a:t>
            </a:r>
            <a:r>
              <a:rPr lang="de-DE" b="1" dirty="0">
                <a:solidFill>
                  <a:srgbClr val="BB4D4D"/>
                </a:solidFill>
              </a:rPr>
              <a:t>Primärschlüssel</a:t>
            </a:r>
            <a:r>
              <a:rPr lang="de-DE" dirty="0"/>
              <a:t>wert des zugehörigen Datensatzes der „1-Seite“ eingetragen.</a:t>
            </a:r>
          </a:p>
        </p:txBody>
      </p:sp>
    </p:spTree>
    <p:extLst>
      <p:ext uri="{BB962C8B-B14F-4D97-AF65-F5344CB8AC3E}">
        <p14:creationId xmlns:p14="http://schemas.microsoft.com/office/powerpoint/2010/main" val="2267089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1:n-Beziehungen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Beispielsweise wird zur Realisierung der </a:t>
            </a:r>
            <a:r>
              <a:rPr lang="de-DE" b="1" dirty="0"/>
              <a:t>Beziehung zwischen </a:t>
            </a:r>
            <a:r>
              <a:rPr lang="de-DE" b="1" dirty="0" err="1"/>
              <a:t>photos</a:t>
            </a:r>
            <a:r>
              <a:rPr lang="de-DE" b="1" dirty="0"/>
              <a:t> und tags</a:t>
            </a:r>
            <a:r>
              <a:rPr lang="de-DE" dirty="0"/>
              <a:t> in der Tabelle </a:t>
            </a:r>
            <a:r>
              <a:rPr lang="de-DE" b="1" dirty="0"/>
              <a:t>tags</a:t>
            </a:r>
            <a:r>
              <a:rPr lang="de-DE" dirty="0"/>
              <a:t> als weitere Spalte </a:t>
            </a:r>
            <a:r>
              <a:rPr lang="de-DE" b="1" dirty="0" err="1"/>
              <a:t>photo_id</a:t>
            </a:r>
            <a:r>
              <a:rPr lang="de-DE" dirty="0"/>
              <a:t> eingefügt. </a:t>
            </a:r>
            <a:br>
              <a:rPr lang="de-DE" dirty="0"/>
            </a:br>
            <a:r>
              <a:rPr lang="de-DE" dirty="0"/>
              <a:t>In jedem Datensatz steht dort die ID des zugehörigen </a:t>
            </a:r>
            <a:r>
              <a:rPr lang="de-DE" dirty="0" err="1"/>
              <a:t>Photos</a:t>
            </a:r>
            <a:r>
              <a:rPr lang="de-DE" dirty="0"/>
              <a:t>.</a:t>
            </a:r>
          </a:p>
        </p:txBody>
      </p:sp>
      <p:graphicFrame>
        <p:nvGraphicFramePr>
          <p:cNvPr id="4" name="Tabelle 3"/>
          <p:cNvGraphicFramePr>
            <a:graphicFrameLocks noGrp="1"/>
          </p:cNvGraphicFramePr>
          <p:nvPr/>
        </p:nvGraphicFramePr>
        <p:xfrm>
          <a:off x="2495601" y="3429000"/>
          <a:ext cx="3816423" cy="1940560"/>
        </p:xfrm>
        <a:graphic>
          <a:graphicData uri="http://schemas.openxmlformats.org/drawingml/2006/table">
            <a:tbl>
              <a:tblPr bandRow="1">
                <a:tableStyleId>{5940675A-B579-460E-94D1-54222C63F5DA}</a:tableStyleId>
              </a:tblPr>
              <a:tblGrid>
                <a:gridCol w="1272141">
                  <a:extLst>
                    <a:ext uri="{9D8B030D-6E8A-4147-A177-3AD203B41FA5}">
                      <a16:colId xmlns:a16="http://schemas.microsoft.com/office/drawing/2014/main" val="1151291352"/>
                    </a:ext>
                  </a:extLst>
                </a:gridCol>
                <a:gridCol w="1272141">
                  <a:extLst>
                    <a:ext uri="{9D8B030D-6E8A-4147-A177-3AD203B41FA5}">
                      <a16:colId xmlns:a16="http://schemas.microsoft.com/office/drawing/2014/main" val="4026613697"/>
                    </a:ext>
                  </a:extLst>
                </a:gridCol>
                <a:gridCol w="1272141">
                  <a:extLst>
                    <a:ext uri="{9D8B030D-6E8A-4147-A177-3AD203B41FA5}">
                      <a16:colId xmlns:a16="http://schemas.microsoft.com/office/drawing/2014/main" val="3069568556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pPr algn="ctr"/>
                      <a:r>
                        <a:rPr lang="de-DE" sz="2400" b="1" dirty="0"/>
                        <a:t>tags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0858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de-DE" b="1" dirty="0" err="1"/>
                        <a:t>id</a:t>
                      </a:r>
                      <a:endParaRPr lang="de-DE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b="1" dirty="0" err="1"/>
                        <a:t>photo_id</a:t>
                      </a:r>
                      <a:endParaRPr lang="de-DE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b="1" dirty="0" err="1"/>
                        <a:t>name</a:t>
                      </a:r>
                      <a:endParaRPr lang="de-DE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59071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eibrot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07132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Ei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0904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papagei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8092490"/>
                  </a:ext>
                </a:extLst>
              </a:tr>
            </a:tbl>
          </a:graphicData>
        </a:graphic>
      </p:graphicFrame>
      <p:graphicFrame>
        <p:nvGraphicFramePr>
          <p:cNvPr id="5" name="Tabelle 4"/>
          <p:cNvGraphicFramePr>
            <a:graphicFrameLocks noGrp="1"/>
          </p:cNvGraphicFramePr>
          <p:nvPr/>
        </p:nvGraphicFramePr>
        <p:xfrm>
          <a:off x="7824193" y="3429000"/>
          <a:ext cx="1272141" cy="1569720"/>
        </p:xfrm>
        <a:graphic>
          <a:graphicData uri="http://schemas.openxmlformats.org/drawingml/2006/table">
            <a:tbl>
              <a:tblPr bandRow="1">
                <a:tableStyleId>{5940675A-B579-460E-94D1-54222C63F5DA}</a:tableStyleId>
              </a:tblPr>
              <a:tblGrid>
                <a:gridCol w="1272141">
                  <a:extLst>
                    <a:ext uri="{9D8B030D-6E8A-4147-A177-3AD203B41FA5}">
                      <a16:colId xmlns:a16="http://schemas.microsoft.com/office/drawing/2014/main" val="30695685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2400" b="1" dirty="0" err="1"/>
                        <a:t>photos</a:t>
                      </a:r>
                      <a:endParaRPr lang="de-DE" sz="2400" b="1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0858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b="1" dirty="0" err="1"/>
                        <a:t>id</a:t>
                      </a:r>
                      <a:endParaRPr lang="de-DE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59071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07132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090405"/>
                  </a:ext>
                </a:extLst>
              </a:tr>
            </a:tbl>
          </a:graphicData>
        </a:graphic>
      </p:graphicFrame>
      <p:sp>
        <p:nvSpPr>
          <p:cNvPr id="6" name="Abgerundete rechteckige Legende 5"/>
          <p:cNvSpPr/>
          <p:nvPr/>
        </p:nvSpPr>
        <p:spPr>
          <a:xfrm>
            <a:off x="3575721" y="5796960"/>
            <a:ext cx="2305905" cy="783704"/>
          </a:xfrm>
          <a:prstGeom prst="wedgeRoundRectCallout">
            <a:avLst>
              <a:gd name="adj1" fmla="val -32949"/>
              <a:gd name="adj2" fmla="val -96664"/>
              <a:gd name="adj3" fmla="val 16667"/>
            </a:avLst>
          </a:prstGeom>
          <a:ln w="28575">
            <a:solidFill>
              <a:schemeClr val="accent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>
                <a:solidFill>
                  <a:schemeClr val="accent2">
                    <a:lumMod val="75000"/>
                  </a:schemeClr>
                </a:solidFill>
              </a:rPr>
              <a:t>Fremdschlüssel</a:t>
            </a:r>
            <a:endParaRPr lang="de-DE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" name="Abgerundete rechteckige Legende 6"/>
          <p:cNvSpPr/>
          <p:nvPr/>
        </p:nvSpPr>
        <p:spPr>
          <a:xfrm>
            <a:off x="7943381" y="5583608"/>
            <a:ext cx="2305905" cy="783704"/>
          </a:xfrm>
          <a:prstGeom prst="wedgeRoundRectCallout">
            <a:avLst>
              <a:gd name="adj1" fmla="val -35811"/>
              <a:gd name="adj2" fmla="val -114601"/>
              <a:gd name="adj3" fmla="val 16667"/>
            </a:avLst>
          </a:prstGeom>
          <a:ln w="28575">
            <a:solidFill>
              <a:schemeClr val="accent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>
                <a:solidFill>
                  <a:schemeClr val="accent2">
                    <a:lumMod val="75000"/>
                  </a:schemeClr>
                </a:solidFill>
              </a:rPr>
              <a:t>Primärschlüssel</a:t>
            </a:r>
            <a:endParaRPr lang="de-DE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0889EAD4-7DA7-4180-89A2-850E977EB917}"/>
              </a:ext>
            </a:extLst>
          </p:cNvPr>
          <p:cNvSpPr/>
          <p:nvPr/>
        </p:nvSpPr>
        <p:spPr>
          <a:xfrm>
            <a:off x="3732028" y="3848986"/>
            <a:ext cx="1350335" cy="1544273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46449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/>
              <a:t>Datenbanksysteme</a:t>
            </a:r>
          </a:p>
        </p:txBody>
      </p:sp>
      <p:sp>
        <p:nvSpPr>
          <p:cNvPr id="14339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altLang="de-DE" sz="3200" b="1" dirty="0"/>
              <a:t>II. Datenmodellierung und Datenbanksysteme</a:t>
            </a:r>
            <a:endParaRPr lang="de-DE" altLang="de-DE" b="1" dirty="0"/>
          </a:p>
          <a:p>
            <a:pPr marL="0" indent="0">
              <a:buNone/>
            </a:pPr>
            <a:r>
              <a:rPr lang="de-DE" altLang="de-DE" b="1" dirty="0"/>
              <a:t>1. Große Datenmengen und ihre Verwaltung</a:t>
            </a:r>
          </a:p>
          <a:p>
            <a:pPr marL="0" indent="0">
              <a:buNone/>
            </a:pPr>
            <a:r>
              <a:rPr lang="de-DE" altLang="de-DE" dirty="0"/>
              <a:t>Um große Mengen an Daten zu speichern, werden </a:t>
            </a:r>
            <a:r>
              <a:rPr lang="de-DE" altLang="de-DE" b="1" dirty="0">
                <a:solidFill>
                  <a:srgbClr val="BB4D4D"/>
                </a:solidFill>
              </a:rPr>
              <a:t>Datenbanksysteme</a:t>
            </a:r>
            <a:r>
              <a:rPr lang="de-DE" altLang="de-DE" dirty="0"/>
              <a:t> benötigt.</a:t>
            </a:r>
          </a:p>
          <a:p>
            <a:pPr marL="0" indent="0">
              <a:buNone/>
            </a:pPr>
            <a:r>
              <a:rPr lang="de-DE" altLang="de-DE" dirty="0"/>
              <a:t>Meist handelt es sich dabei um </a:t>
            </a:r>
            <a:r>
              <a:rPr lang="de-DE" altLang="de-DE" b="1" dirty="0">
                <a:solidFill>
                  <a:srgbClr val="BB4D4D"/>
                </a:solidFill>
              </a:rPr>
              <a:t>relationale</a:t>
            </a:r>
            <a:r>
              <a:rPr lang="de-DE" altLang="de-DE" dirty="0">
                <a:solidFill>
                  <a:srgbClr val="BB4D4D"/>
                </a:solidFill>
              </a:rPr>
              <a:t> </a:t>
            </a:r>
            <a:r>
              <a:rPr lang="de-DE" altLang="de-DE" b="1" dirty="0">
                <a:solidFill>
                  <a:srgbClr val="BB4D4D"/>
                </a:solidFill>
              </a:rPr>
              <a:t>(d.h. tabellenorientierte) Datenbanken</a:t>
            </a:r>
            <a:r>
              <a:rPr lang="de-DE" altLang="de-DE" dirty="0"/>
              <a:t>.</a:t>
            </a: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15350D7-7B48-4A63-9F65-E35D8A436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1:n-Beziehungen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EE0EDD8-61E1-450D-9022-F9EDF0452C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Im DB-Schema wird der </a:t>
            </a:r>
            <a:r>
              <a:rPr lang="de-DE" b="1" dirty="0">
                <a:solidFill>
                  <a:srgbClr val="BB4D4D"/>
                </a:solidFill>
              </a:rPr>
              <a:t>Fremdschlüssel</a:t>
            </a:r>
            <a:r>
              <a:rPr lang="de-DE" dirty="0"/>
              <a:t> unterbrochen unterstrichen.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b="1" dirty="0">
                <a:latin typeface="Consolas" panose="020B0609020204030204" pitchFamily="49" charset="0"/>
              </a:rPr>
              <a:t>tags</a:t>
            </a:r>
            <a:r>
              <a:rPr lang="de-DE" dirty="0">
                <a:latin typeface="Consolas" panose="020B0609020204030204" pitchFamily="49" charset="0"/>
              </a:rPr>
              <a:t> ( </a:t>
            </a:r>
            <a:r>
              <a:rPr lang="de-DE" u="sng" dirty="0" err="1">
                <a:latin typeface="Consolas" panose="020B0609020204030204" pitchFamily="49" charset="0"/>
              </a:rPr>
              <a:t>id:INTEGER</a:t>
            </a:r>
            <a:r>
              <a:rPr lang="de-DE" dirty="0">
                <a:latin typeface="Consolas" panose="020B0609020204030204" pitchFamily="49" charset="0"/>
              </a:rPr>
              <a:t>, </a:t>
            </a:r>
            <a:r>
              <a:rPr lang="de-DE" u="dashLong" dirty="0" err="1">
                <a:solidFill>
                  <a:srgbClr val="BB4D4D"/>
                </a:solidFill>
                <a:latin typeface="Consolas" panose="020B0609020204030204" pitchFamily="49" charset="0"/>
              </a:rPr>
              <a:t>photo_id:INTEGER</a:t>
            </a:r>
            <a:r>
              <a:rPr lang="de-DE" dirty="0">
                <a:latin typeface="Consolas" panose="020B0609020204030204" pitchFamily="49" charset="0"/>
              </a:rPr>
              <a:t>, </a:t>
            </a:r>
            <a:r>
              <a:rPr lang="de-DE" dirty="0" err="1">
                <a:latin typeface="Consolas" panose="020B0609020204030204" pitchFamily="49" charset="0"/>
              </a:rPr>
              <a:t>name:TEXT</a:t>
            </a:r>
            <a:r>
              <a:rPr lang="de-DE" dirty="0">
                <a:latin typeface="Consolas" panose="020B0609020204030204" pitchFamily="49" charset="0"/>
              </a:rPr>
              <a:t>, </a:t>
            </a:r>
            <a:r>
              <a:rPr lang="de-DE" dirty="0" err="1">
                <a:latin typeface="Consolas" panose="020B0609020204030204" pitchFamily="49" charset="0"/>
              </a:rPr>
              <a:t>created_at:TIMESTAMP</a:t>
            </a:r>
            <a:r>
              <a:rPr lang="de-DE" dirty="0">
                <a:latin typeface="Consolas" panose="020B0609020204030204" pitchFamily="49" charset="0"/>
              </a:rPr>
              <a:t>, </a:t>
            </a:r>
            <a:r>
              <a:rPr lang="de-DE" dirty="0" err="1">
                <a:latin typeface="Consolas" panose="020B0609020204030204" pitchFamily="49" charset="0"/>
              </a:rPr>
              <a:t>updated_at:TIMESTAMP</a:t>
            </a:r>
            <a:r>
              <a:rPr lang="de-DE" dirty="0">
                <a:latin typeface="Consolas" panose="020B0609020204030204" pitchFamily="49" charset="0"/>
              </a:rPr>
              <a:t> )</a:t>
            </a:r>
          </a:p>
          <a:p>
            <a:pPr marL="0" indent="0">
              <a:buNone/>
            </a:pPr>
            <a:endParaRPr lang="de-DE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de-DE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b="1" dirty="0"/>
              <a:t>Erweitere das Datenbankschema auf dem Arbeitsblatt um die zugehörigen Fremdschlüssel.</a:t>
            </a:r>
            <a:endParaRPr lang="de-DE" b="1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71314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2EA96F-8F61-4E7F-B108-C98D6D6F0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Arbeitsauftrag – 15 min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A3BCA38-01C3-4E5F-90D3-2DCCA0903C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Kopiere die Datei </a:t>
            </a:r>
            <a:r>
              <a:rPr lang="de-DE" b="1" dirty="0"/>
              <a:t>tabellenInstaHub_02.pdf </a:t>
            </a:r>
            <a:r>
              <a:rPr lang="de-DE" dirty="0"/>
              <a:t>aus dem Vorlagen-Laufwerk auf deinen USB-Stick.</a:t>
            </a:r>
          </a:p>
          <a:p>
            <a:pPr marL="0" indent="0">
              <a:buNone/>
            </a:pPr>
            <a:r>
              <a:rPr lang="de-DE" dirty="0"/>
              <a:t>Bearbeite </a:t>
            </a:r>
            <a:r>
              <a:rPr lang="de-DE" b="1" dirty="0"/>
              <a:t>alle Aufgaben </a:t>
            </a:r>
            <a:r>
              <a:rPr lang="de-DE" dirty="0"/>
              <a:t>in deiner </a:t>
            </a:r>
            <a:r>
              <a:rPr lang="de-DE" dirty="0" err="1"/>
              <a:t>InstaHub</a:t>
            </a:r>
            <a:r>
              <a:rPr lang="de-DE" dirty="0"/>
              <a:t>-Datenbank.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u="sng" dirty="0"/>
              <a:t>Für Schnelle:</a:t>
            </a:r>
            <a:endParaRPr lang="de-DE" dirty="0"/>
          </a:p>
          <a:p>
            <a:pPr marL="0" indent="0">
              <a:buNone/>
            </a:pPr>
            <a:r>
              <a:rPr lang="de-DE" dirty="0"/>
              <a:t>Teste die neue Funktionalität, d.h. den Foto-Upload und das Taggen.</a:t>
            </a:r>
          </a:p>
        </p:txBody>
      </p:sp>
    </p:spTree>
    <p:extLst>
      <p:ext uri="{BB962C8B-B14F-4D97-AF65-F5344CB8AC3E}">
        <p14:creationId xmlns:p14="http://schemas.microsoft.com/office/powerpoint/2010/main" val="356763830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C4909E-2605-4C7A-AD4E-E323FCBE59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Fotos im </a:t>
            </a:r>
            <a:r>
              <a:rPr lang="de-DE" dirty="0" err="1"/>
              <a:t>InstaHub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8A455BA-A33C-4E8E-98C9-FA0CEC9FFC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DB-Schemata der Tabellen </a:t>
            </a:r>
            <a:r>
              <a:rPr lang="de-DE" i="1" dirty="0" err="1"/>
              <a:t>users</a:t>
            </a:r>
            <a:r>
              <a:rPr lang="de-DE" i="1" dirty="0"/>
              <a:t> </a:t>
            </a:r>
            <a:r>
              <a:rPr lang="de-DE" dirty="0"/>
              <a:t>und </a:t>
            </a:r>
            <a:r>
              <a:rPr lang="de-DE" i="1" dirty="0" err="1"/>
              <a:t>photos</a:t>
            </a:r>
            <a:r>
              <a:rPr lang="de-DE" dirty="0"/>
              <a:t>:</a:t>
            </a:r>
          </a:p>
          <a:p>
            <a:pPr marL="0" indent="0">
              <a:buNone/>
            </a:pPr>
            <a:r>
              <a:rPr lang="en-US" sz="2400" b="1" dirty="0">
                <a:latin typeface="Consolas" panose="020B0609020204030204" pitchFamily="49" charset="0"/>
              </a:rPr>
              <a:t>users </a:t>
            </a:r>
            <a:r>
              <a:rPr lang="en-US" sz="2400" dirty="0">
                <a:latin typeface="Consolas" panose="020B0609020204030204" pitchFamily="49" charset="0"/>
              </a:rPr>
              <a:t>(</a:t>
            </a:r>
            <a:r>
              <a:rPr lang="en-US" sz="2400" u="sng" dirty="0" err="1">
                <a:latin typeface="Consolas" panose="020B0609020204030204" pitchFamily="49" charset="0"/>
              </a:rPr>
              <a:t>id:INTEGER</a:t>
            </a:r>
            <a:r>
              <a:rPr lang="en-US" sz="2400" dirty="0">
                <a:latin typeface="Consolas" panose="020B0609020204030204" pitchFamily="49" charset="0"/>
              </a:rPr>
              <a:t>, </a:t>
            </a:r>
            <a:r>
              <a:rPr lang="en-US" sz="2400" dirty="0" err="1">
                <a:latin typeface="Consolas" panose="020B0609020204030204" pitchFamily="49" charset="0"/>
              </a:rPr>
              <a:t>username:TEXT</a:t>
            </a:r>
            <a:r>
              <a:rPr lang="en-US" sz="2400" dirty="0">
                <a:latin typeface="Consolas" panose="020B0609020204030204" pitchFamily="49" charset="0"/>
              </a:rPr>
              <a:t>, …, </a:t>
            </a:r>
            <a:r>
              <a:rPr lang="en-US" sz="2400" dirty="0" err="1">
                <a:latin typeface="Consolas" panose="020B0609020204030204" pitchFamily="49" charset="0"/>
              </a:rPr>
              <a:t>name:TEXT</a:t>
            </a:r>
            <a:r>
              <a:rPr lang="en-US" sz="2400" dirty="0">
                <a:latin typeface="Consolas" panose="020B0609020204030204" pitchFamily="49" charset="0"/>
              </a:rPr>
              <a:t>, …)</a:t>
            </a:r>
          </a:p>
          <a:p>
            <a:pPr marL="0" indent="0">
              <a:buNone/>
            </a:pPr>
            <a:r>
              <a:rPr lang="en-US" sz="2400" b="1" dirty="0">
                <a:latin typeface="Consolas" panose="020B0609020204030204" pitchFamily="49" charset="0"/>
              </a:rPr>
              <a:t>photos </a:t>
            </a:r>
            <a:r>
              <a:rPr lang="en-US" sz="2400" dirty="0">
                <a:latin typeface="Consolas" panose="020B0609020204030204" pitchFamily="49" charset="0"/>
              </a:rPr>
              <a:t>(</a:t>
            </a:r>
            <a:r>
              <a:rPr lang="en-US" sz="2400" u="sng" dirty="0" err="1">
                <a:latin typeface="Consolas" panose="020B0609020204030204" pitchFamily="49" charset="0"/>
              </a:rPr>
              <a:t>id:INTEGER</a:t>
            </a:r>
            <a:r>
              <a:rPr lang="en-US" sz="2400" dirty="0">
                <a:latin typeface="Consolas" panose="020B0609020204030204" pitchFamily="49" charset="0"/>
              </a:rPr>
              <a:t>, </a:t>
            </a:r>
            <a:r>
              <a:rPr lang="en-US" sz="2400" u="dashLong" dirty="0" err="1">
                <a:latin typeface="Consolas" panose="020B0609020204030204" pitchFamily="49" charset="0"/>
              </a:rPr>
              <a:t>user_id:INTEGER</a:t>
            </a:r>
            <a:r>
              <a:rPr lang="en-US" sz="2400" dirty="0">
                <a:latin typeface="Consolas" panose="020B0609020204030204" pitchFamily="49" charset="0"/>
              </a:rPr>
              <a:t>, </a:t>
            </a:r>
            <a:r>
              <a:rPr lang="en-US" sz="2400" dirty="0" err="1">
                <a:latin typeface="Consolas" panose="020B0609020204030204" pitchFamily="49" charset="0"/>
              </a:rPr>
              <a:t>description:TEXT</a:t>
            </a:r>
            <a:r>
              <a:rPr lang="en-US" sz="2400" dirty="0">
                <a:latin typeface="Consolas" panose="020B0609020204030204" pitchFamily="49" charset="0"/>
              </a:rPr>
              <a:t>, …)</a:t>
            </a:r>
            <a:endParaRPr lang="de-DE" sz="24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de-DE" b="1" dirty="0"/>
          </a:p>
          <a:p>
            <a:pPr marL="0" indent="0">
              <a:buNone/>
            </a:pPr>
            <a:r>
              <a:rPr lang="de-DE" b="1" dirty="0"/>
              <a:t>Formuliere eine SQL-Abfrage, die den (echten) Namen aller Mitglieder auflistet, die ein Bild aus Mailand hochgeladen haben. </a:t>
            </a:r>
          </a:p>
          <a:p>
            <a:pPr marL="0" indent="0">
              <a:buNone/>
            </a:pPr>
            <a:r>
              <a:rPr lang="de-DE" b="1" dirty="0"/>
              <a:t>D.h. die </a:t>
            </a:r>
            <a:r>
              <a:rPr lang="de-DE" b="1" i="1" dirty="0" err="1"/>
              <a:t>description</a:t>
            </a:r>
            <a:r>
              <a:rPr lang="de-DE" b="1" dirty="0"/>
              <a:t> des Fotos sollte das Wort </a:t>
            </a:r>
            <a:r>
              <a:rPr lang="de-DE" b="1" i="1" dirty="0" err="1"/>
              <a:t>mailand</a:t>
            </a:r>
            <a:r>
              <a:rPr lang="de-DE" b="1" dirty="0"/>
              <a:t> enthalten.</a:t>
            </a:r>
          </a:p>
        </p:txBody>
      </p:sp>
    </p:spTree>
    <p:extLst>
      <p:ext uri="{BB962C8B-B14F-4D97-AF65-F5344CB8AC3E}">
        <p14:creationId xmlns:p14="http://schemas.microsoft.com/office/powerpoint/2010/main" val="1550084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0E65C3-BA8B-4563-BBE4-F2F27B8C5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Auszug der Ergebnistabelle</a:t>
            </a:r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2838335F-0554-4019-AC6D-EFB0647E33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3192" y="1690688"/>
            <a:ext cx="8825616" cy="4757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92922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4620886-12E6-4FB6-8C43-7CAF3ED211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Prüfen der Ergebnisse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4C64CB1-A99A-474F-B0ED-AA589821B5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dirty="0">
                <a:solidFill>
                  <a:schemeClr val="accent1"/>
                </a:solidFill>
                <a:latin typeface="Consolas" panose="020B0609020204030204" pitchFamily="49" charset="0"/>
              </a:rPr>
              <a:t>SELECT</a:t>
            </a:r>
            <a:r>
              <a:rPr lang="de-DE" dirty="0">
                <a:latin typeface="Consolas" panose="020B0609020204030204" pitchFamily="49" charset="0"/>
              </a:rPr>
              <a:t> 	* </a:t>
            </a:r>
          </a:p>
          <a:p>
            <a:pPr marL="0" indent="0">
              <a:buNone/>
            </a:pPr>
            <a:r>
              <a:rPr lang="de-DE" b="1" dirty="0">
                <a:solidFill>
                  <a:schemeClr val="accent1"/>
                </a:solidFill>
                <a:latin typeface="Consolas" panose="020B0609020204030204" pitchFamily="49" charset="0"/>
              </a:rPr>
              <a:t>FROM</a:t>
            </a:r>
            <a:r>
              <a:rPr lang="de-DE" dirty="0">
                <a:latin typeface="Consolas" panose="020B0609020204030204" pitchFamily="49" charset="0"/>
              </a:rPr>
              <a:t> 	</a:t>
            </a:r>
            <a:r>
              <a:rPr lang="de-DE" dirty="0" err="1">
                <a:latin typeface="Consolas" panose="020B0609020204030204" pitchFamily="49" charset="0"/>
              </a:rPr>
              <a:t>users</a:t>
            </a:r>
            <a:r>
              <a:rPr lang="de-DE" dirty="0">
                <a:latin typeface="Consolas" panose="020B0609020204030204" pitchFamily="49" charset="0"/>
              </a:rPr>
              <a:t>, </a:t>
            </a:r>
            <a:r>
              <a:rPr lang="de-DE" dirty="0" err="1">
                <a:latin typeface="Consolas" panose="020B0609020204030204" pitchFamily="49" charset="0"/>
              </a:rPr>
              <a:t>photos</a:t>
            </a:r>
            <a:endParaRPr lang="de-DE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b="1" dirty="0">
                <a:solidFill>
                  <a:schemeClr val="accent1"/>
                </a:solidFill>
                <a:latin typeface="Consolas" panose="020B0609020204030204" pitchFamily="49" charset="0"/>
              </a:rPr>
              <a:t>WHERE</a:t>
            </a:r>
            <a:r>
              <a:rPr lang="de-DE" dirty="0">
                <a:latin typeface="Consolas" panose="020B0609020204030204" pitchFamily="49" charset="0"/>
              </a:rPr>
              <a:t> 	</a:t>
            </a:r>
            <a:r>
              <a:rPr lang="de-DE" dirty="0" err="1">
                <a:latin typeface="Consolas" panose="020B0609020204030204" pitchFamily="49" charset="0"/>
              </a:rPr>
              <a:t>description</a:t>
            </a:r>
            <a:r>
              <a:rPr lang="de-DE" dirty="0">
                <a:latin typeface="Consolas" panose="020B0609020204030204" pitchFamily="49" charset="0"/>
              </a:rPr>
              <a:t> </a:t>
            </a:r>
            <a:r>
              <a:rPr lang="de-DE" b="1" dirty="0">
                <a:solidFill>
                  <a:schemeClr val="accent1"/>
                </a:solidFill>
                <a:latin typeface="Consolas" panose="020B0609020204030204" pitchFamily="49" charset="0"/>
              </a:rPr>
              <a:t>LIKE</a:t>
            </a:r>
            <a:r>
              <a:rPr lang="de-DE" dirty="0">
                <a:latin typeface="Consolas" panose="020B0609020204030204" pitchFamily="49" charset="0"/>
              </a:rPr>
              <a:t> '%</a:t>
            </a:r>
            <a:r>
              <a:rPr lang="de-DE" dirty="0" err="1">
                <a:latin typeface="Consolas" panose="020B0609020204030204" pitchFamily="49" charset="0"/>
              </a:rPr>
              <a:t>mailand</a:t>
            </a:r>
            <a:r>
              <a:rPr lang="de-DE" dirty="0">
                <a:latin typeface="Consolas" panose="020B0609020204030204" pitchFamily="49" charset="0"/>
              </a:rPr>
              <a:t>%'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2D0C1ED1-FEAB-42CC-820F-38B08F6AA20D}"/>
              </a:ext>
            </a:extLst>
          </p:cNvPr>
          <p:cNvGrpSpPr/>
          <p:nvPr/>
        </p:nvGrpSpPr>
        <p:grpSpPr>
          <a:xfrm>
            <a:off x="838200" y="1444978"/>
            <a:ext cx="10515600" cy="5094045"/>
            <a:chOff x="838200" y="1444978"/>
            <a:chExt cx="10515600" cy="5094045"/>
          </a:xfrm>
        </p:grpSpPr>
        <p:pic>
          <p:nvPicPr>
            <p:cNvPr id="6" name="Grafik 5">
              <a:extLst>
                <a:ext uri="{FF2B5EF4-FFF2-40B4-BE49-F238E27FC236}">
                  <a16:creationId xmlns:a16="http://schemas.microsoft.com/office/drawing/2014/main" id="{1CBCF5B4-88AD-44AB-8EC2-860141BE19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8200" y="1690688"/>
              <a:ext cx="10515600" cy="4643064"/>
            </a:xfrm>
            <a:prstGeom prst="rect">
              <a:avLst/>
            </a:prstGeom>
          </p:spPr>
        </p:pic>
        <p:sp>
          <p:nvSpPr>
            <p:cNvPr id="8" name="Freihandform: Form 7">
              <a:extLst>
                <a:ext uri="{FF2B5EF4-FFF2-40B4-BE49-F238E27FC236}">
                  <a16:creationId xmlns:a16="http://schemas.microsoft.com/office/drawing/2014/main" id="{438EB367-BB1A-41CD-8322-8473C93AFC73}"/>
                </a:ext>
              </a:extLst>
            </p:cNvPr>
            <p:cNvSpPr/>
            <p:nvPr/>
          </p:nvSpPr>
          <p:spPr>
            <a:xfrm>
              <a:off x="5408457" y="1444978"/>
              <a:ext cx="790538" cy="5094045"/>
            </a:xfrm>
            <a:custGeom>
              <a:avLst/>
              <a:gdLst>
                <a:gd name="connsiteX0" fmla="*/ 450083 w 790538"/>
                <a:gd name="connsiteY0" fmla="*/ 0 h 5007935"/>
                <a:gd name="connsiteX1" fmla="*/ 407552 w 790538"/>
                <a:gd name="connsiteY1" fmla="*/ 85061 h 5007935"/>
                <a:gd name="connsiteX2" fmla="*/ 343757 w 790538"/>
                <a:gd name="connsiteY2" fmla="*/ 148856 h 5007935"/>
                <a:gd name="connsiteX3" fmla="*/ 269329 w 790538"/>
                <a:gd name="connsiteY3" fmla="*/ 244549 h 5007935"/>
                <a:gd name="connsiteX4" fmla="*/ 248064 w 790538"/>
                <a:gd name="connsiteY4" fmla="*/ 276447 h 5007935"/>
                <a:gd name="connsiteX5" fmla="*/ 216166 w 790538"/>
                <a:gd name="connsiteY5" fmla="*/ 297712 h 5007935"/>
                <a:gd name="connsiteX6" fmla="*/ 173636 w 790538"/>
                <a:gd name="connsiteY6" fmla="*/ 340242 h 5007935"/>
                <a:gd name="connsiteX7" fmla="*/ 141738 w 790538"/>
                <a:gd name="connsiteY7" fmla="*/ 382772 h 5007935"/>
                <a:gd name="connsiteX8" fmla="*/ 99208 w 790538"/>
                <a:gd name="connsiteY8" fmla="*/ 404038 h 5007935"/>
                <a:gd name="connsiteX9" fmla="*/ 56678 w 790538"/>
                <a:gd name="connsiteY9" fmla="*/ 467833 h 5007935"/>
                <a:gd name="connsiteX10" fmla="*/ 35413 w 790538"/>
                <a:gd name="connsiteY10" fmla="*/ 499731 h 5007935"/>
                <a:gd name="connsiteX11" fmla="*/ 24780 w 790538"/>
                <a:gd name="connsiteY11" fmla="*/ 531628 h 5007935"/>
                <a:gd name="connsiteX12" fmla="*/ 14148 w 790538"/>
                <a:gd name="connsiteY12" fmla="*/ 574159 h 5007935"/>
                <a:gd name="connsiteX13" fmla="*/ 3515 w 790538"/>
                <a:gd name="connsiteY13" fmla="*/ 606056 h 5007935"/>
                <a:gd name="connsiteX14" fmla="*/ 248064 w 790538"/>
                <a:gd name="connsiteY14" fmla="*/ 595424 h 5007935"/>
                <a:gd name="connsiteX15" fmla="*/ 365022 w 790538"/>
                <a:gd name="connsiteY15" fmla="*/ 563526 h 5007935"/>
                <a:gd name="connsiteX16" fmla="*/ 439450 w 790538"/>
                <a:gd name="connsiteY16" fmla="*/ 552893 h 5007935"/>
                <a:gd name="connsiteX17" fmla="*/ 492613 w 790538"/>
                <a:gd name="connsiteY17" fmla="*/ 542261 h 5007935"/>
                <a:gd name="connsiteX18" fmla="*/ 524510 w 790538"/>
                <a:gd name="connsiteY18" fmla="*/ 531628 h 5007935"/>
                <a:gd name="connsiteX19" fmla="*/ 598938 w 790538"/>
                <a:gd name="connsiteY19" fmla="*/ 520996 h 5007935"/>
                <a:gd name="connsiteX20" fmla="*/ 683999 w 790538"/>
                <a:gd name="connsiteY20" fmla="*/ 499731 h 5007935"/>
                <a:gd name="connsiteX21" fmla="*/ 673366 w 790538"/>
                <a:gd name="connsiteY21" fmla="*/ 712382 h 5007935"/>
                <a:gd name="connsiteX22" fmla="*/ 662734 w 790538"/>
                <a:gd name="connsiteY22" fmla="*/ 744279 h 5007935"/>
                <a:gd name="connsiteX23" fmla="*/ 641469 w 790538"/>
                <a:gd name="connsiteY23" fmla="*/ 765545 h 5007935"/>
                <a:gd name="connsiteX24" fmla="*/ 598938 w 790538"/>
                <a:gd name="connsiteY24" fmla="*/ 829340 h 5007935"/>
                <a:gd name="connsiteX25" fmla="*/ 577673 w 790538"/>
                <a:gd name="connsiteY25" fmla="*/ 871870 h 5007935"/>
                <a:gd name="connsiteX26" fmla="*/ 535143 w 790538"/>
                <a:gd name="connsiteY26" fmla="*/ 925033 h 5007935"/>
                <a:gd name="connsiteX27" fmla="*/ 471348 w 790538"/>
                <a:gd name="connsiteY27" fmla="*/ 988828 h 5007935"/>
                <a:gd name="connsiteX28" fmla="*/ 407552 w 790538"/>
                <a:gd name="connsiteY28" fmla="*/ 1073889 h 5007935"/>
                <a:gd name="connsiteX29" fmla="*/ 365022 w 790538"/>
                <a:gd name="connsiteY29" fmla="*/ 1116419 h 5007935"/>
                <a:gd name="connsiteX30" fmla="*/ 290594 w 790538"/>
                <a:gd name="connsiteY30" fmla="*/ 1222745 h 5007935"/>
                <a:gd name="connsiteX31" fmla="*/ 269329 w 790538"/>
                <a:gd name="connsiteY31" fmla="*/ 1254642 h 5007935"/>
                <a:gd name="connsiteX32" fmla="*/ 226799 w 790538"/>
                <a:gd name="connsiteY32" fmla="*/ 1286540 h 5007935"/>
                <a:gd name="connsiteX33" fmla="*/ 194901 w 790538"/>
                <a:gd name="connsiteY33" fmla="*/ 1360968 h 5007935"/>
                <a:gd name="connsiteX34" fmla="*/ 152371 w 790538"/>
                <a:gd name="connsiteY34" fmla="*/ 1403498 h 5007935"/>
                <a:gd name="connsiteX35" fmla="*/ 131106 w 790538"/>
                <a:gd name="connsiteY35" fmla="*/ 1446028 h 5007935"/>
                <a:gd name="connsiteX36" fmla="*/ 99208 w 790538"/>
                <a:gd name="connsiteY36" fmla="*/ 1477926 h 5007935"/>
                <a:gd name="connsiteX37" fmla="*/ 77943 w 790538"/>
                <a:gd name="connsiteY37" fmla="*/ 1509824 h 5007935"/>
                <a:gd name="connsiteX38" fmla="*/ 46045 w 790538"/>
                <a:gd name="connsiteY38" fmla="*/ 1552354 h 5007935"/>
                <a:gd name="connsiteX39" fmla="*/ 35413 w 790538"/>
                <a:gd name="connsiteY39" fmla="*/ 1584252 h 5007935"/>
                <a:gd name="connsiteX40" fmla="*/ 99208 w 790538"/>
                <a:gd name="connsiteY40" fmla="*/ 1573619 h 5007935"/>
                <a:gd name="connsiteX41" fmla="*/ 173636 w 790538"/>
                <a:gd name="connsiteY41" fmla="*/ 1541721 h 5007935"/>
                <a:gd name="connsiteX42" fmla="*/ 205534 w 790538"/>
                <a:gd name="connsiteY42" fmla="*/ 1531089 h 5007935"/>
                <a:gd name="connsiteX43" fmla="*/ 258696 w 790538"/>
                <a:gd name="connsiteY43" fmla="*/ 1509824 h 5007935"/>
                <a:gd name="connsiteX44" fmla="*/ 333124 w 790538"/>
                <a:gd name="connsiteY44" fmla="*/ 1446028 h 5007935"/>
                <a:gd name="connsiteX45" fmla="*/ 386287 w 790538"/>
                <a:gd name="connsiteY45" fmla="*/ 1392865 h 5007935"/>
                <a:gd name="connsiteX46" fmla="*/ 418185 w 790538"/>
                <a:gd name="connsiteY46" fmla="*/ 1360968 h 5007935"/>
                <a:gd name="connsiteX47" fmla="*/ 481980 w 790538"/>
                <a:gd name="connsiteY47" fmla="*/ 1329070 h 5007935"/>
                <a:gd name="connsiteX48" fmla="*/ 524510 w 790538"/>
                <a:gd name="connsiteY48" fmla="*/ 1307805 h 5007935"/>
                <a:gd name="connsiteX49" fmla="*/ 598938 w 790538"/>
                <a:gd name="connsiteY49" fmla="*/ 1254642 h 5007935"/>
                <a:gd name="connsiteX50" fmla="*/ 630836 w 790538"/>
                <a:gd name="connsiteY50" fmla="*/ 1244010 h 5007935"/>
                <a:gd name="connsiteX51" fmla="*/ 726529 w 790538"/>
                <a:gd name="connsiteY51" fmla="*/ 1201479 h 5007935"/>
                <a:gd name="connsiteX52" fmla="*/ 758427 w 790538"/>
                <a:gd name="connsiteY52" fmla="*/ 1190847 h 5007935"/>
                <a:gd name="connsiteX53" fmla="*/ 747794 w 790538"/>
                <a:gd name="connsiteY53" fmla="*/ 1371600 h 5007935"/>
                <a:gd name="connsiteX54" fmla="*/ 715896 w 790538"/>
                <a:gd name="connsiteY54" fmla="*/ 1424763 h 5007935"/>
                <a:gd name="connsiteX55" fmla="*/ 705264 w 790538"/>
                <a:gd name="connsiteY55" fmla="*/ 1488559 h 5007935"/>
                <a:gd name="connsiteX56" fmla="*/ 673366 w 790538"/>
                <a:gd name="connsiteY56" fmla="*/ 1531089 h 5007935"/>
                <a:gd name="connsiteX57" fmla="*/ 652101 w 790538"/>
                <a:gd name="connsiteY57" fmla="*/ 1573619 h 5007935"/>
                <a:gd name="connsiteX58" fmla="*/ 598938 w 790538"/>
                <a:gd name="connsiteY58" fmla="*/ 1658679 h 5007935"/>
                <a:gd name="connsiteX59" fmla="*/ 588306 w 790538"/>
                <a:gd name="connsiteY59" fmla="*/ 1690577 h 5007935"/>
                <a:gd name="connsiteX60" fmla="*/ 535143 w 790538"/>
                <a:gd name="connsiteY60" fmla="*/ 1775638 h 5007935"/>
                <a:gd name="connsiteX61" fmla="*/ 481980 w 790538"/>
                <a:gd name="connsiteY61" fmla="*/ 1871331 h 5007935"/>
                <a:gd name="connsiteX62" fmla="*/ 450083 w 790538"/>
                <a:gd name="connsiteY62" fmla="*/ 1913861 h 5007935"/>
                <a:gd name="connsiteX63" fmla="*/ 407552 w 790538"/>
                <a:gd name="connsiteY63" fmla="*/ 1977656 h 5007935"/>
                <a:gd name="connsiteX64" fmla="*/ 375655 w 790538"/>
                <a:gd name="connsiteY64" fmla="*/ 2020186 h 5007935"/>
                <a:gd name="connsiteX65" fmla="*/ 322492 w 790538"/>
                <a:gd name="connsiteY65" fmla="*/ 2126512 h 5007935"/>
                <a:gd name="connsiteX66" fmla="*/ 301227 w 790538"/>
                <a:gd name="connsiteY66" fmla="*/ 2158410 h 5007935"/>
                <a:gd name="connsiteX67" fmla="*/ 258696 w 790538"/>
                <a:gd name="connsiteY67" fmla="*/ 2232838 h 5007935"/>
                <a:gd name="connsiteX68" fmla="*/ 216166 w 790538"/>
                <a:gd name="connsiteY68" fmla="*/ 2307265 h 5007935"/>
                <a:gd name="connsiteX69" fmla="*/ 205534 w 790538"/>
                <a:gd name="connsiteY69" fmla="*/ 2339163 h 5007935"/>
                <a:gd name="connsiteX70" fmla="*/ 184269 w 790538"/>
                <a:gd name="connsiteY70" fmla="*/ 2371061 h 5007935"/>
                <a:gd name="connsiteX71" fmla="*/ 152371 w 790538"/>
                <a:gd name="connsiteY71" fmla="*/ 2466754 h 5007935"/>
                <a:gd name="connsiteX72" fmla="*/ 131106 w 790538"/>
                <a:gd name="connsiteY72" fmla="*/ 2541182 h 5007935"/>
                <a:gd name="connsiteX73" fmla="*/ 184269 w 790538"/>
                <a:gd name="connsiteY73" fmla="*/ 2519917 h 5007935"/>
                <a:gd name="connsiteX74" fmla="*/ 226799 w 790538"/>
                <a:gd name="connsiteY74" fmla="*/ 2488019 h 5007935"/>
                <a:gd name="connsiteX75" fmla="*/ 290594 w 790538"/>
                <a:gd name="connsiteY75" fmla="*/ 2456121 h 5007935"/>
                <a:gd name="connsiteX76" fmla="*/ 365022 w 790538"/>
                <a:gd name="connsiteY76" fmla="*/ 2402959 h 5007935"/>
                <a:gd name="connsiteX77" fmla="*/ 460715 w 790538"/>
                <a:gd name="connsiteY77" fmla="*/ 2317898 h 5007935"/>
                <a:gd name="connsiteX78" fmla="*/ 513878 w 790538"/>
                <a:gd name="connsiteY78" fmla="*/ 2243470 h 5007935"/>
                <a:gd name="connsiteX79" fmla="*/ 545776 w 790538"/>
                <a:gd name="connsiteY79" fmla="*/ 2222205 h 5007935"/>
                <a:gd name="connsiteX80" fmla="*/ 577673 w 790538"/>
                <a:gd name="connsiteY80" fmla="*/ 2158410 h 5007935"/>
                <a:gd name="connsiteX81" fmla="*/ 609571 w 790538"/>
                <a:gd name="connsiteY81" fmla="*/ 2137145 h 5007935"/>
                <a:gd name="connsiteX82" fmla="*/ 630836 w 790538"/>
                <a:gd name="connsiteY82" fmla="*/ 2115879 h 5007935"/>
                <a:gd name="connsiteX83" fmla="*/ 673366 w 790538"/>
                <a:gd name="connsiteY83" fmla="*/ 2105247 h 5007935"/>
                <a:gd name="connsiteX84" fmla="*/ 694631 w 790538"/>
                <a:gd name="connsiteY84" fmla="*/ 2317898 h 5007935"/>
                <a:gd name="connsiteX85" fmla="*/ 662734 w 790538"/>
                <a:gd name="connsiteY85" fmla="*/ 2392326 h 5007935"/>
                <a:gd name="connsiteX86" fmla="*/ 652101 w 790538"/>
                <a:gd name="connsiteY86" fmla="*/ 2424224 h 5007935"/>
                <a:gd name="connsiteX87" fmla="*/ 630836 w 790538"/>
                <a:gd name="connsiteY87" fmla="*/ 2456121 h 5007935"/>
                <a:gd name="connsiteX88" fmla="*/ 609571 w 790538"/>
                <a:gd name="connsiteY88" fmla="*/ 2498652 h 5007935"/>
                <a:gd name="connsiteX89" fmla="*/ 567041 w 790538"/>
                <a:gd name="connsiteY89" fmla="*/ 2562447 h 5007935"/>
                <a:gd name="connsiteX90" fmla="*/ 535143 w 790538"/>
                <a:gd name="connsiteY90" fmla="*/ 2604977 h 5007935"/>
                <a:gd name="connsiteX91" fmla="*/ 503245 w 790538"/>
                <a:gd name="connsiteY91" fmla="*/ 2668772 h 5007935"/>
                <a:gd name="connsiteX92" fmla="*/ 492613 w 790538"/>
                <a:gd name="connsiteY92" fmla="*/ 2700670 h 5007935"/>
                <a:gd name="connsiteX93" fmla="*/ 460715 w 790538"/>
                <a:gd name="connsiteY93" fmla="*/ 2743200 h 5007935"/>
                <a:gd name="connsiteX94" fmla="*/ 450083 w 790538"/>
                <a:gd name="connsiteY94" fmla="*/ 2785731 h 5007935"/>
                <a:gd name="connsiteX95" fmla="*/ 418185 w 790538"/>
                <a:gd name="connsiteY95" fmla="*/ 2817628 h 5007935"/>
                <a:gd name="connsiteX96" fmla="*/ 375655 w 790538"/>
                <a:gd name="connsiteY96" fmla="*/ 2881424 h 5007935"/>
                <a:gd name="connsiteX97" fmla="*/ 354390 w 790538"/>
                <a:gd name="connsiteY97" fmla="*/ 2923954 h 5007935"/>
                <a:gd name="connsiteX98" fmla="*/ 333124 w 790538"/>
                <a:gd name="connsiteY98" fmla="*/ 2987749 h 5007935"/>
                <a:gd name="connsiteX99" fmla="*/ 311859 w 790538"/>
                <a:gd name="connsiteY99" fmla="*/ 3019647 h 5007935"/>
                <a:gd name="connsiteX100" fmla="*/ 290594 w 790538"/>
                <a:gd name="connsiteY100" fmla="*/ 3083442 h 5007935"/>
                <a:gd name="connsiteX101" fmla="*/ 248064 w 790538"/>
                <a:gd name="connsiteY101" fmla="*/ 3157870 h 5007935"/>
                <a:gd name="connsiteX102" fmla="*/ 237431 w 790538"/>
                <a:gd name="connsiteY102" fmla="*/ 3189768 h 5007935"/>
                <a:gd name="connsiteX103" fmla="*/ 279962 w 790538"/>
                <a:gd name="connsiteY103" fmla="*/ 3179135 h 5007935"/>
                <a:gd name="connsiteX104" fmla="*/ 322492 w 790538"/>
                <a:gd name="connsiteY104" fmla="*/ 3147238 h 5007935"/>
                <a:gd name="connsiteX105" fmla="*/ 396920 w 790538"/>
                <a:gd name="connsiteY105" fmla="*/ 3115340 h 5007935"/>
                <a:gd name="connsiteX106" fmla="*/ 492613 w 790538"/>
                <a:gd name="connsiteY106" fmla="*/ 3051545 h 5007935"/>
                <a:gd name="connsiteX107" fmla="*/ 535143 w 790538"/>
                <a:gd name="connsiteY107" fmla="*/ 3040912 h 5007935"/>
                <a:gd name="connsiteX108" fmla="*/ 567041 w 790538"/>
                <a:gd name="connsiteY108" fmla="*/ 3009014 h 5007935"/>
                <a:gd name="connsiteX109" fmla="*/ 598938 w 790538"/>
                <a:gd name="connsiteY109" fmla="*/ 2998382 h 5007935"/>
                <a:gd name="connsiteX110" fmla="*/ 630836 w 790538"/>
                <a:gd name="connsiteY110" fmla="*/ 2977117 h 5007935"/>
                <a:gd name="connsiteX111" fmla="*/ 673366 w 790538"/>
                <a:gd name="connsiteY111" fmla="*/ 2955852 h 5007935"/>
                <a:gd name="connsiteX112" fmla="*/ 694631 w 790538"/>
                <a:gd name="connsiteY112" fmla="*/ 2934586 h 5007935"/>
                <a:gd name="connsiteX113" fmla="*/ 769059 w 790538"/>
                <a:gd name="connsiteY113" fmla="*/ 2913321 h 5007935"/>
                <a:gd name="connsiteX114" fmla="*/ 769059 w 790538"/>
                <a:gd name="connsiteY114" fmla="*/ 3211033 h 5007935"/>
                <a:gd name="connsiteX115" fmla="*/ 758427 w 790538"/>
                <a:gd name="connsiteY115" fmla="*/ 3253563 h 5007935"/>
                <a:gd name="connsiteX116" fmla="*/ 737162 w 790538"/>
                <a:gd name="connsiteY116" fmla="*/ 3285461 h 5007935"/>
                <a:gd name="connsiteX117" fmla="*/ 715896 w 790538"/>
                <a:gd name="connsiteY117" fmla="*/ 3338624 h 5007935"/>
                <a:gd name="connsiteX118" fmla="*/ 673366 w 790538"/>
                <a:gd name="connsiteY118" fmla="*/ 3381154 h 5007935"/>
                <a:gd name="connsiteX119" fmla="*/ 652101 w 790538"/>
                <a:gd name="connsiteY119" fmla="*/ 3423684 h 5007935"/>
                <a:gd name="connsiteX120" fmla="*/ 588306 w 790538"/>
                <a:gd name="connsiteY120" fmla="*/ 3508745 h 5007935"/>
                <a:gd name="connsiteX121" fmla="*/ 556408 w 790538"/>
                <a:gd name="connsiteY121" fmla="*/ 3561907 h 5007935"/>
                <a:gd name="connsiteX122" fmla="*/ 481980 w 790538"/>
                <a:gd name="connsiteY122" fmla="*/ 3700131 h 5007935"/>
                <a:gd name="connsiteX123" fmla="*/ 450083 w 790538"/>
                <a:gd name="connsiteY123" fmla="*/ 3742661 h 5007935"/>
                <a:gd name="connsiteX124" fmla="*/ 407552 w 790538"/>
                <a:gd name="connsiteY124" fmla="*/ 3817089 h 5007935"/>
                <a:gd name="connsiteX125" fmla="*/ 354390 w 790538"/>
                <a:gd name="connsiteY125" fmla="*/ 3912782 h 5007935"/>
                <a:gd name="connsiteX126" fmla="*/ 311859 w 790538"/>
                <a:gd name="connsiteY126" fmla="*/ 3965945 h 5007935"/>
                <a:gd name="connsiteX127" fmla="*/ 343757 w 790538"/>
                <a:gd name="connsiteY127" fmla="*/ 3944679 h 5007935"/>
                <a:gd name="connsiteX128" fmla="*/ 386287 w 790538"/>
                <a:gd name="connsiteY128" fmla="*/ 3902149 h 5007935"/>
                <a:gd name="connsiteX129" fmla="*/ 418185 w 790538"/>
                <a:gd name="connsiteY129" fmla="*/ 3891517 h 5007935"/>
                <a:gd name="connsiteX130" fmla="*/ 513878 w 790538"/>
                <a:gd name="connsiteY130" fmla="*/ 3848986 h 5007935"/>
                <a:gd name="connsiteX131" fmla="*/ 545776 w 790538"/>
                <a:gd name="connsiteY131" fmla="*/ 3817089 h 5007935"/>
                <a:gd name="connsiteX132" fmla="*/ 577673 w 790538"/>
                <a:gd name="connsiteY132" fmla="*/ 3806456 h 5007935"/>
                <a:gd name="connsiteX133" fmla="*/ 609571 w 790538"/>
                <a:gd name="connsiteY133" fmla="*/ 3785191 h 5007935"/>
                <a:gd name="connsiteX134" fmla="*/ 683999 w 790538"/>
                <a:gd name="connsiteY134" fmla="*/ 3742661 h 5007935"/>
                <a:gd name="connsiteX135" fmla="*/ 769059 w 790538"/>
                <a:gd name="connsiteY135" fmla="*/ 3753293 h 5007935"/>
                <a:gd name="connsiteX136" fmla="*/ 758427 w 790538"/>
                <a:gd name="connsiteY136" fmla="*/ 3965945 h 5007935"/>
                <a:gd name="connsiteX137" fmla="*/ 737162 w 790538"/>
                <a:gd name="connsiteY137" fmla="*/ 4040372 h 5007935"/>
                <a:gd name="connsiteX138" fmla="*/ 705264 w 790538"/>
                <a:gd name="connsiteY138" fmla="*/ 4136065 h 5007935"/>
                <a:gd name="connsiteX139" fmla="*/ 683999 w 790538"/>
                <a:gd name="connsiteY139" fmla="*/ 4199861 h 5007935"/>
                <a:gd name="connsiteX140" fmla="*/ 652101 w 790538"/>
                <a:gd name="connsiteY140" fmla="*/ 4242391 h 5007935"/>
                <a:gd name="connsiteX141" fmla="*/ 641469 w 790538"/>
                <a:gd name="connsiteY141" fmla="*/ 4274289 h 5007935"/>
                <a:gd name="connsiteX142" fmla="*/ 620203 w 790538"/>
                <a:gd name="connsiteY142" fmla="*/ 4295554 h 5007935"/>
                <a:gd name="connsiteX143" fmla="*/ 588306 w 790538"/>
                <a:gd name="connsiteY143" fmla="*/ 4338084 h 5007935"/>
                <a:gd name="connsiteX144" fmla="*/ 567041 w 790538"/>
                <a:gd name="connsiteY144" fmla="*/ 4391247 h 5007935"/>
                <a:gd name="connsiteX145" fmla="*/ 535143 w 790538"/>
                <a:gd name="connsiteY145" fmla="*/ 4423145 h 5007935"/>
                <a:gd name="connsiteX146" fmla="*/ 481980 w 790538"/>
                <a:gd name="connsiteY146" fmla="*/ 4508205 h 5007935"/>
                <a:gd name="connsiteX147" fmla="*/ 428817 w 790538"/>
                <a:gd name="connsiteY147" fmla="*/ 4572000 h 5007935"/>
                <a:gd name="connsiteX148" fmla="*/ 407552 w 790538"/>
                <a:gd name="connsiteY148" fmla="*/ 4614531 h 5007935"/>
                <a:gd name="connsiteX149" fmla="*/ 365022 w 790538"/>
                <a:gd name="connsiteY149" fmla="*/ 4678326 h 5007935"/>
                <a:gd name="connsiteX150" fmla="*/ 481980 w 790538"/>
                <a:gd name="connsiteY150" fmla="*/ 4625163 h 5007935"/>
                <a:gd name="connsiteX151" fmla="*/ 545776 w 790538"/>
                <a:gd name="connsiteY151" fmla="*/ 4582633 h 5007935"/>
                <a:gd name="connsiteX152" fmla="*/ 588306 w 790538"/>
                <a:gd name="connsiteY152" fmla="*/ 4540103 h 5007935"/>
                <a:gd name="connsiteX153" fmla="*/ 694631 w 790538"/>
                <a:gd name="connsiteY153" fmla="*/ 4476307 h 5007935"/>
                <a:gd name="connsiteX154" fmla="*/ 726529 w 790538"/>
                <a:gd name="connsiteY154" fmla="*/ 4455042 h 5007935"/>
                <a:gd name="connsiteX155" fmla="*/ 726529 w 790538"/>
                <a:gd name="connsiteY155" fmla="*/ 4582633 h 5007935"/>
                <a:gd name="connsiteX156" fmla="*/ 694631 w 790538"/>
                <a:gd name="connsiteY156" fmla="*/ 4614531 h 5007935"/>
                <a:gd name="connsiteX157" fmla="*/ 662734 w 790538"/>
                <a:gd name="connsiteY157" fmla="*/ 4688959 h 5007935"/>
                <a:gd name="connsiteX158" fmla="*/ 609571 w 790538"/>
                <a:gd name="connsiteY158" fmla="*/ 4763386 h 5007935"/>
                <a:gd name="connsiteX159" fmla="*/ 556408 w 790538"/>
                <a:gd name="connsiteY159" fmla="*/ 4848447 h 5007935"/>
                <a:gd name="connsiteX160" fmla="*/ 513878 w 790538"/>
                <a:gd name="connsiteY160" fmla="*/ 4912242 h 5007935"/>
                <a:gd name="connsiteX161" fmla="*/ 471348 w 790538"/>
                <a:gd name="connsiteY161" fmla="*/ 4976038 h 5007935"/>
                <a:gd name="connsiteX162" fmla="*/ 450083 w 790538"/>
                <a:gd name="connsiteY162" fmla="*/ 5007935 h 5007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</a:cxnLst>
              <a:rect l="l" t="t" r="r" b="b"/>
              <a:pathLst>
                <a:path w="790538" h="5007935">
                  <a:moveTo>
                    <a:pt x="450083" y="0"/>
                  </a:moveTo>
                  <a:cubicBezTo>
                    <a:pt x="437047" y="32589"/>
                    <a:pt x="430716" y="59001"/>
                    <a:pt x="407552" y="85061"/>
                  </a:cubicBezTo>
                  <a:cubicBezTo>
                    <a:pt x="387572" y="107538"/>
                    <a:pt x="359230" y="123068"/>
                    <a:pt x="343757" y="148856"/>
                  </a:cubicBezTo>
                  <a:cubicBezTo>
                    <a:pt x="281908" y="251937"/>
                    <a:pt x="345521" y="155657"/>
                    <a:pt x="269329" y="244549"/>
                  </a:cubicBezTo>
                  <a:cubicBezTo>
                    <a:pt x="261013" y="254251"/>
                    <a:pt x="257100" y="267411"/>
                    <a:pt x="248064" y="276447"/>
                  </a:cubicBezTo>
                  <a:cubicBezTo>
                    <a:pt x="239028" y="285483"/>
                    <a:pt x="225868" y="289396"/>
                    <a:pt x="216166" y="297712"/>
                  </a:cubicBezTo>
                  <a:cubicBezTo>
                    <a:pt x="200944" y="310760"/>
                    <a:pt x="186838" y="325154"/>
                    <a:pt x="173636" y="340242"/>
                  </a:cubicBezTo>
                  <a:cubicBezTo>
                    <a:pt x="161967" y="353578"/>
                    <a:pt x="155193" y="371239"/>
                    <a:pt x="141738" y="382772"/>
                  </a:cubicBezTo>
                  <a:cubicBezTo>
                    <a:pt x="129704" y="393087"/>
                    <a:pt x="113385" y="396949"/>
                    <a:pt x="99208" y="404038"/>
                  </a:cubicBezTo>
                  <a:lnTo>
                    <a:pt x="56678" y="467833"/>
                  </a:lnTo>
                  <a:cubicBezTo>
                    <a:pt x="49590" y="478466"/>
                    <a:pt x="39454" y="487608"/>
                    <a:pt x="35413" y="499731"/>
                  </a:cubicBezTo>
                  <a:cubicBezTo>
                    <a:pt x="31869" y="510363"/>
                    <a:pt x="27859" y="520852"/>
                    <a:pt x="24780" y="531628"/>
                  </a:cubicBezTo>
                  <a:cubicBezTo>
                    <a:pt x="20765" y="545679"/>
                    <a:pt x="18163" y="560108"/>
                    <a:pt x="14148" y="574159"/>
                  </a:cubicBezTo>
                  <a:cubicBezTo>
                    <a:pt x="11069" y="584935"/>
                    <a:pt x="-7647" y="605041"/>
                    <a:pt x="3515" y="606056"/>
                  </a:cubicBezTo>
                  <a:cubicBezTo>
                    <a:pt x="84773" y="613443"/>
                    <a:pt x="166548" y="598968"/>
                    <a:pt x="248064" y="595424"/>
                  </a:cubicBezTo>
                  <a:cubicBezTo>
                    <a:pt x="293894" y="580147"/>
                    <a:pt x="305060" y="575519"/>
                    <a:pt x="365022" y="563526"/>
                  </a:cubicBezTo>
                  <a:cubicBezTo>
                    <a:pt x="389597" y="558611"/>
                    <a:pt x="414730" y="557013"/>
                    <a:pt x="439450" y="552893"/>
                  </a:cubicBezTo>
                  <a:cubicBezTo>
                    <a:pt x="457276" y="549922"/>
                    <a:pt x="475081" y="546644"/>
                    <a:pt x="492613" y="542261"/>
                  </a:cubicBezTo>
                  <a:cubicBezTo>
                    <a:pt x="503486" y="539543"/>
                    <a:pt x="513520" y="533826"/>
                    <a:pt x="524510" y="531628"/>
                  </a:cubicBezTo>
                  <a:cubicBezTo>
                    <a:pt x="549085" y="526713"/>
                    <a:pt x="574363" y="525911"/>
                    <a:pt x="598938" y="520996"/>
                  </a:cubicBezTo>
                  <a:cubicBezTo>
                    <a:pt x="627597" y="515264"/>
                    <a:pt x="683999" y="499731"/>
                    <a:pt x="683999" y="499731"/>
                  </a:cubicBezTo>
                  <a:cubicBezTo>
                    <a:pt x="680455" y="570615"/>
                    <a:pt x="679514" y="641677"/>
                    <a:pt x="673366" y="712382"/>
                  </a:cubicBezTo>
                  <a:cubicBezTo>
                    <a:pt x="672395" y="723547"/>
                    <a:pt x="668500" y="734669"/>
                    <a:pt x="662734" y="744279"/>
                  </a:cubicBezTo>
                  <a:cubicBezTo>
                    <a:pt x="657576" y="752875"/>
                    <a:pt x="648557" y="758456"/>
                    <a:pt x="641469" y="765545"/>
                  </a:cubicBezTo>
                  <a:cubicBezTo>
                    <a:pt x="618659" y="833969"/>
                    <a:pt x="648718" y="759649"/>
                    <a:pt x="598938" y="829340"/>
                  </a:cubicBezTo>
                  <a:cubicBezTo>
                    <a:pt x="589725" y="842238"/>
                    <a:pt x="586465" y="858682"/>
                    <a:pt x="577673" y="871870"/>
                  </a:cubicBezTo>
                  <a:cubicBezTo>
                    <a:pt x="565085" y="890752"/>
                    <a:pt x="550409" y="908241"/>
                    <a:pt x="535143" y="925033"/>
                  </a:cubicBezTo>
                  <a:cubicBezTo>
                    <a:pt x="514914" y="947285"/>
                    <a:pt x="488029" y="963805"/>
                    <a:pt x="471348" y="988828"/>
                  </a:cubicBezTo>
                  <a:cubicBezTo>
                    <a:pt x="446974" y="1025389"/>
                    <a:pt x="441231" y="1036001"/>
                    <a:pt x="407552" y="1073889"/>
                  </a:cubicBezTo>
                  <a:cubicBezTo>
                    <a:pt x="394232" y="1088874"/>
                    <a:pt x="378224" y="1101331"/>
                    <a:pt x="365022" y="1116419"/>
                  </a:cubicBezTo>
                  <a:cubicBezTo>
                    <a:pt x="342976" y="1141615"/>
                    <a:pt x="306629" y="1198692"/>
                    <a:pt x="290594" y="1222745"/>
                  </a:cubicBezTo>
                  <a:cubicBezTo>
                    <a:pt x="283506" y="1233377"/>
                    <a:pt x="279552" y="1246975"/>
                    <a:pt x="269329" y="1254642"/>
                  </a:cubicBezTo>
                  <a:lnTo>
                    <a:pt x="226799" y="1286540"/>
                  </a:lnTo>
                  <a:cubicBezTo>
                    <a:pt x="218587" y="1311177"/>
                    <a:pt x="210667" y="1339947"/>
                    <a:pt x="194901" y="1360968"/>
                  </a:cubicBezTo>
                  <a:cubicBezTo>
                    <a:pt x="182872" y="1377007"/>
                    <a:pt x="164400" y="1387459"/>
                    <a:pt x="152371" y="1403498"/>
                  </a:cubicBezTo>
                  <a:cubicBezTo>
                    <a:pt x="142861" y="1416178"/>
                    <a:pt x="140319" y="1433130"/>
                    <a:pt x="131106" y="1446028"/>
                  </a:cubicBezTo>
                  <a:cubicBezTo>
                    <a:pt x="122366" y="1458264"/>
                    <a:pt x="108834" y="1466374"/>
                    <a:pt x="99208" y="1477926"/>
                  </a:cubicBezTo>
                  <a:cubicBezTo>
                    <a:pt x="91027" y="1487743"/>
                    <a:pt x="85371" y="1499425"/>
                    <a:pt x="77943" y="1509824"/>
                  </a:cubicBezTo>
                  <a:cubicBezTo>
                    <a:pt x="67643" y="1524244"/>
                    <a:pt x="56678" y="1538177"/>
                    <a:pt x="46045" y="1552354"/>
                  </a:cubicBezTo>
                  <a:cubicBezTo>
                    <a:pt x="42501" y="1562987"/>
                    <a:pt x="25007" y="1580090"/>
                    <a:pt x="35413" y="1584252"/>
                  </a:cubicBezTo>
                  <a:cubicBezTo>
                    <a:pt x="55429" y="1592259"/>
                    <a:pt x="78603" y="1579959"/>
                    <a:pt x="99208" y="1573619"/>
                  </a:cubicBezTo>
                  <a:cubicBezTo>
                    <a:pt x="125006" y="1565681"/>
                    <a:pt x="148575" y="1551745"/>
                    <a:pt x="173636" y="1541721"/>
                  </a:cubicBezTo>
                  <a:cubicBezTo>
                    <a:pt x="184042" y="1537559"/>
                    <a:pt x="195040" y="1535024"/>
                    <a:pt x="205534" y="1531089"/>
                  </a:cubicBezTo>
                  <a:cubicBezTo>
                    <a:pt x="223405" y="1524388"/>
                    <a:pt x="240975" y="1516912"/>
                    <a:pt x="258696" y="1509824"/>
                  </a:cubicBezTo>
                  <a:cubicBezTo>
                    <a:pt x="360995" y="1407525"/>
                    <a:pt x="210365" y="1555148"/>
                    <a:pt x="333124" y="1446028"/>
                  </a:cubicBezTo>
                  <a:cubicBezTo>
                    <a:pt x="351855" y="1429378"/>
                    <a:pt x="368566" y="1410586"/>
                    <a:pt x="386287" y="1392865"/>
                  </a:cubicBezTo>
                  <a:cubicBezTo>
                    <a:pt x="396920" y="1382233"/>
                    <a:pt x="403920" y="1365723"/>
                    <a:pt x="418185" y="1360968"/>
                  </a:cubicBezTo>
                  <a:cubicBezTo>
                    <a:pt x="476669" y="1341473"/>
                    <a:pt x="424267" y="1362049"/>
                    <a:pt x="481980" y="1329070"/>
                  </a:cubicBezTo>
                  <a:cubicBezTo>
                    <a:pt x="495742" y="1321206"/>
                    <a:pt x="511069" y="1316205"/>
                    <a:pt x="524510" y="1307805"/>
                  </a:cubicBezTo>
                  <a:cubicBezTo>
                    <a:pt x="543765" y="1295771"/>
                    <a:pt x="576452" y="1265885"/>
                    <a:pt x="598938" y="1254642"/>
                  </a:cubicBezTo>
                  <a:cubicBezTo>
                    <a:pt x="608963" y="1249630"/>
                    <a:pt x="620203" y="1247554"/>
                    <a:pt x="630836" y="1244010"/>
                  </a:cubicBezTo>
                  <a:cubicBezTo>
                    <a:pt x="681383" y="1210312"/>
                    <a:pt x="650614" y="1226784"/>
                    <a:pt x="726529" y="1201479"/>
                  </a:cubicBezTo>
                  <a:lnTo>
                    <a:pt x="758427" y="1190847"/>
                  </a:lnTo>
                  <a:cubicBezTo>
                    <a:pt x="777555" y="1267364"/>
                    <a:pt x="780243" y="1254784"/>
                    <a:pt x="747794" y="1371600"/>
                  </a:cubicBezTo>
                  <a:cubicBezTo>
                    <a:pt x="742263" y="1391512"/>
                    <a:pt x="726529" y="1407042"/>
                    <a:pt x="715896" y="1424763"/>
                  </a:cubicBezTo>
                  <a:cubicBezTo>
                    <a:pt x="712352" y="1446028"/>
                    <a:pt x="713271" y="1468542"/>
                    <a:pt x="705264" y="1488559"/>
                  </a:cubicBezTo>
                  <a:cubicBezTo>
                    <a:pt x="698683" y="1505012"/>
                    <a:pt x="682758" y="1516062"/>
                    <a:pt x="673366" y="1531089"/>
                  </a:cubicBezTo>
                  <a:cubicBezTo>
                    <a:pt x="664965" y="1544530"/>
                    <a:pt x="659965" y="1559857"/>
                    <a:pt x="652101" y="1573619"/>
                  </a:cubicBezTo>
                  <a:cubicBezTo>
                    <a:pt x="618370" y="1632649"/>
                    <a:pt x="639033" y="1578490"/>
                    <a:pt x="598938" y="1658679"/>
                  </a:cubicBezTo>
                  <a:cubicBezTo>
                    <a:pt x="593926" y="1668704"/>
                    <a:pt x="593673" y="1680738"/>
                    <a:pt x="588306" y="1690577"/>
                  </a:cubicBezTo>
                  <a:cubicBezTo>
                    <a:pt x="572295" y="1719930"/>
                    <a:pt x="550096" y="1745732"/>
                    <a:pt x="535143" y="1775638"/>
                  </a:cubicBezTo>
                  <a:cubicBezTo>
                    <a:pt x="514874" y="1816175"/>
                    <a:pt x="508683" y="1831276"/>
                    <a:pt x="481980" y="1871331"/>
                  </a:cubicBezTo>
                  <a:cubicBezTo>
                    <a:pt x="472150" y="1886076"/>
                    <a:pt x="460245" y="1899344"/>
                    <a:pt x="450083" y="1913861"/>
                  </a:cubicBezTo>
                  <a:cubicBezTo>
                    <a:pt x="435427" y="1934799"/>
                    <a:pt x="422886" y="1957210"/>
                    <a:pt x="407552" y="1977656"/>
                  </a:cubicBezTo>
                  <a:cubicBezTo>
                    <a:pt x="396920" y="1991833"/>
                    <a:pt x="384447" y="2004800"/>
                    <a:pt x="375655" y="2020186"/>
                  </a:cubicBezTo>
                  <a:cubicBezTo>
                    <a:pt x="355995" y="2054591"/>
                    <a:pt x="344472" y="2093542"/>
                    <a:pt x="322492" y="2126512"/>
                  </a:cubicBezTo>
                  <a:cubicBezTo>
                    <a:pt x="315404" y="2137145"/>
                    <a:pt x="306942" y="2146980"/>
                    <a:pt x="301227" y="2158410"/>
                  </a:cubicBezTo>
                  <a:cubicBezTo>
                    <a:pt x="260636" y="2239590"/>
                    <a:pt x="335826" y="2129997"/>
                    <a:pt x="258696" y="2232838"/>
                  </a:cubicBezTo>
                  <a:cubicBezTo>
                    <a:pt x="236209" y="2322790"/>
                    <a:pt x="266843" y="2231249"/>
                    <a:pt x="216166" y="2307265"/>
                  </a:cubicBezTo>
                  <a:cubicBezTo>
                    <a:pt x="209949" y="2316590"/>
                    <a:pt x="210546" y="2329138"/>
                    <a:pt x="205534" y="2339163"/>
                  </a:cubicBezTo>
                  <a:cubicBezTo>
                    <a:pt x="199819" y="2350593"/>
                    <a:pt x="189459" y="2359384"/>
                    <a:pt x="184269" y="2371061"/>
                  </a:cubicBezTo>
                  <a:cubicBezTo>
                    <a:pt x="184256" y="2371090"/>
                    <a:pt x="157692" y="2450790"/>
                    <a:pt x="152371" y="2466754"/>
                  </a:cubicBezTo>
                  <a:cubicBezTo>
                    <a:pt x="150283" y="2473019"/>
                    <a:pt x="127290" y="2539274"/>
                    <a:pt x="131106" y="2541182"/>
                  </a:cubicBezTo>
                  <a:cubicBezTo>
                    <a:pt x="148177" y="2549717"/>
                    <a:pt x="167585" y="2529186"/>
                    <a:pt x="184269" y="2519917"/>
                  </a:cubicBezTo>
                  <a:cubicBezTo>
                    <a:pt x="199760" y="2511311"/>
                    <a:pt x="211603" y="2497136"/>
                    <a:pt x="226799" y="2488019"/>
                  </a:cubicBezTo>
                  <a:cubicBezTo>
                    <a:pt x="247186" y="2475787"/>
                    <a:pt x="269811" y="2467667"/>
                    <a:pt x="290594" y="2456121"/>
                  </a:cubicBezTo>
                  <a:cubicBezTo>
                    <a:pt x="310585" y="2445015"/>
                    <a:pt x="349228" y="2414805"/>
                    <a:pt x="365022" y="2402959"/>
                  </a:cubicBezTo>
                  <a:cubicBezTo>
                    <a:pt x="414203" y="2329187"/>
                    <a:pt x="349635" y="2417870"/>
                    <a:pt x="460715" y="2317898"/>
                  </a:cubicBezTo>
                  <a:cubicBezTo>
                    <a:pt x="544448" y="2242539"/>
                    <a:pt x="450934" y="2306414"/>
                    <a:pt x="513878" y="2243470"/>
                  </a:cubicBezTo>
                  <a:cubicBezTo>
                    <a:pt x="522914" y="2234434"/>
                    <a:pt x="535143" y="2229293"/>
                    <a:pt x="545776" y="2222205"/>
                  </a:cubicBezTo>
                  <a:cubicBezTo>
                    <a:pt x="554423" y="2196261"/>
                    <a:pt x="557061" y="2179022"/>
                    <a:pt x="577673" y="2158410"/>
                  </a:cubicBezTo>
                  <a:cubicBezTo>
                    <a:pt x="586709" y="2149374"/>
                    <a:pt x="599592" y="2145128"/>
                    <a:pt x="609571" y="2137145"/>
                  </a:cubicBezTo>
                  <a:cubicBezTo>
                    <a:pt x="617399" y="2130883"/>
                    <a:pt x="621870" y="2120362"/>
                    <a:pt x="630836" y="2115879"/>
                  </a:cubicBezTo>
                  <a:cubicBezTo>
                    <a:pt x="643906" y="2109344"/>
                    <a:pt x="659189" y="2108791"/>
                    <a:pt x="673366" y="2105247"/>
                  </a:cubicBezTo>
                  <a:cubicBezTo>
                    <a:pt x="768055" y="2136808"/>
                    <a:pt x="712965" y="2107057"/>
                    <a:pt x="694631" y="2317898"/>
                  </a:cubicBezTo>
                  <a:cubicBezTo>
                    <a:pt x="689972" y="2371473"/>
                    <a:pt x="684171" y="2349452"/>
                    <a:pt x="662734" y="2392326"/>
                  </a:cubicBezTo>
                  <a:cubicBezTo>
                    <a:pt x="657722" y="2402351"/>
                    <a:pt x="657113" y="2414199"/>
                    <a:pt x="652101" y="2424224"/>
                  </a:cubicBezTo>
                  <a:cubicBezTo>
                    <a:pt x="646386" y="2435653"/>
                    <a:pt x="637176" y="2445026"/>
                    <a:pt x="630836" y="2456121"/>
                  </a:cubicBezTo>
                  <a:cubicBezTo>
                    <a:pt x="622972" y="2469883"/>
                    <a:pt x="617726" y="2485060"/>
                    <a:pt x="609571" y="2498652"/>
                  </a:cubicBezTo>
                  <a:cubicBezTo>
                    <a:pt x="596422" y="2520567"/>
                    <a:pt x="582376" y="2542001"/>
                    <a:pt x="567041" y="2562447"/>
                  </a:cubicBezTo>
                  <a:cubicBezTo>
                    <a:pt x="556408" y="2576624"/>
                    <a:pt x="544260" y="2589781"/>
                    <a:pt x="535143" y="2604977"/>
                  </a:cubicBezTo>
                  <a:cubicBezTo>
                    <a:pt x="522911" y="2625364"/>
                    <a:pt x="512901" y="2647046"/>
                    <a:pt x="503245" y="2668772"/>
                  </a:cubicBezTo>
                  <a:cubicBezTo>
                    <a:pt x="498693" y="2679014"/>
                    <a:pt x="498174" y="2690939"/>
                    <a:pt x="492613" y="2700670"/>
                  </a:cubicBezTo>
                  <a:cubicBezTo>
                    <a:pt x="483821" y="2716056"/>
                    <a:pt x="471348" y="2729023"/>
                    <a:pt x="460715" y="2743200"/>
                  </a:cubicBezTo>
                  <a:cubicBezTo>
                    <a:pt x="457171" y="2757377"/>
                    <a:pt x="457333" y="2773043"/>
                    <a:pt x="450083" y="2785731"/>
                  </a:cubicBezTo>
                  <a:cubicBezTo>
                    <a:pt x="442623" y="2798786"/>
                    <a:pt x="427417" y="2805759"/>
                    <a:pt x="418185" y="2817628"/>
                  </a:cubicBezTo>
                  <a:cubicBezTo>
                    <a:pt x="402494" y="2837802"/>
                    <a:pt x="387085" y="2858565"/>
                    <a:pt x="375655" y="2881424"/>
                  </a:cubicBezTo>
                  <a:cubicBezTo>
                    <a:pt x="368567" y="2895601"/>
                    <a:pt x="360277" y="2909238"/>
                    <a:pt x="354390" y="2923954"/>
                  </a:cubicBezTo>
                  <a:cubicBezTo>
                    <a:pt x="346065" y="2944766"/>
                    <a:pt x="345558" y="2969098"/>
                    <a:pt x="333124" y="2987749"/>
                  </a:cubicBezTo>
                  <a:lnTo>
                    <a:pt x="311859" y="3019647"/>
                  </a:lnTo>
                  <a:cubicBezTo>
                    <a:pt x="304771" y="3040912"/>
                    <a:pt x="303028" y="3064791"/>
                    <a:pt x="290594" y="3083442"/>
                  </a:cubicBezTo>
                  <a:cubicBezTo>
                    <a:pt x="269238" y="3115477"/>
                    <a:pt x="264252" y="3120098"/>
                    <a:pt x="248064" y="3157870"/>
                  </a:cubicBezTo>
                  <a:cubicBezTo>
                    <a:pt x="243649" y="3168172"/>
                    <a:pt x="228105" y="3183551"/>
                    <a:pt x="237431" y="3189768"/>
                  </a:cubicBezTo>
                  <a:cubicBezTo>
                    <a:pt x="249590" y="3197874"/>
                    <a:pt x="265785" y="3182679"/>
                    <a:pt x="279962" y="3179135"/>
                  </a:cubicBezTo>
                  <a:cubicBezTo>
                    <a:pt x="294139" y="3168503"/>
                    <a:pt x="307465" y="3156630"/>
                    <a:pt x="322492" y="3147238"/>
                  </a:cubicBezTo>
                  <a:cubicBezTo>
                    <a:pt x="352528" y="3128465"/>
                    <a:pt x="365908" y="3125677"/>
                    <a:pt x="396920" y="3115340"/>
                  </a:cubicBezTo>
                  <a:cubicBezTo>
                    <a:pt x="426145" y="3093421"/>
                    <a:pt x="459051" y="3066462"/>
                    <a:pt x="492613" y="3051545"/>
                  </a:cubicBezTo>
                  <a:cubicBezTo>
                    <a:pt x="505967" y="3045610"/>
                    <a:pt x="520966" y="3044456"/>
                    <a:pt x="535143" y="3040912"/>
                  </a:cubicBezTo>
                  <a:cubicBezTo>
                    <a:pt x="545776" y="3030279"/>
                    <a:pt x="554530" y="3017355"/>
                    <a:pt x="567041" y="3009014"/>
                  </a:cubicBezTo>
                  <a:cubicBezTo>
                    <a:pt x="576366" y="3002797"/>
                    <a:pt x="588914" y="3003394"/>
                    <a:pt x="598938" y="2998382"/>
                  </a:cubicBezTo>
                  <a:cubicBezTo>
                    <a:pt x="610368" y="2992667"/>
                    <a:pt x="619741" y="2983457"/>
                    <a:pt x="630836" y="2977117"/>
                  </a:cubicBezTo>
                  <a:cubicBezTo>
                    <a:pt x="644598" y="2969253"/>
                    <a:pt x="659189" y="2962940"/>
                    <a:pt x="673366" y="2955852"/>
                  </a:cubicBezTo>
                  <a:cubicBezTo>
                    <a:pt x="680454" y="2948763"/>
                    <a:pt x="686035" y="2939744"/>
                    <a:pt x="694631" y="2934586"/>
                  </a:cubicBezTo>
                  <a:cubicBezTo>
                    <a:pt x="705523" y="2928051"/>
                    <a:pt x="761120" y="2915306"/>
                    <a:pt x="769059" y="2913321"/>
                  </a:cubicBezTo>
                  <a:cubicBezTo>
                    <a:pt x="806894" y="3026823"/>
                    <a:pt x="786788" y="2953963"/>
                    <a:pt x="769059" y="3211033"/>
                  </a:cubicBezTo>
                  <a:cubicBezTo>
                    <a:pt x="768054" y="3225611"/>
                    <a:pt x="764183" y="3240132"/>
                    <a:pt x="758427" y="3253563"/>
                  </a:cubicBezTo>
                  <a:cubicBezTo>
                    <a:pt x="753393" y="3265309"/>
                    <a:pt x="742877" y="3274031"/>
                    <a:pt x="737162" y="3285461"/>
                  </a:cubicBezTo>
                  <a:cubicBezTo>
                    <a:pt x="728626" y="3302532"/>
                    <a:pt x="726483" y="3322743"/>
                    <a:pt x="715896" y="3338624"/>
                  </a:cubicBezTo>
                  <a:cubicBezTo>
                    <a:pt x="704775" y="3355306"/>
                    <a:pt x="685395" y="3365115"/>
                    <a:pt x="673366" y="3381154"/>
                  </a:cubicBezTo>
                  <a:cubicBezTo>
                    <a:pt x="663856" y="3393834"/>
                    <a:pt x="660893" y="3410496"/>
                    <a:pt x="652101" y="3423684"/>
                  </a:cubicBezTo>
                  <a:cubicBezTo>
                    <a:pt x="632441" y="3453174"/>
                    <a:pt x="606541" y="3478354"/>
                    <a:pt x="588306" y="3508745"/>
                  </a:cubicBezTo>
                  <a:cubicBezTo>
                    <a:pt x="577673" y="3526466"/>
                    <a:pt x="566304" y="3543765"/>
                    <a:pt x="556408" y="3561907"/>
                  </a:cubicBezTo>
                  <a:cubicBezTo>
                    <a:pt x="514116" y="3639441"/>
                    <a:pt x="533440" y="3619265"/>
                    <a:pt x="481980" y="3700131"/>
                  </a:cubicBezTo>
                  <a:cubicBezTo>
                    <a:pt x="472466" y="3715081"/>
                    <a:pt x="460715" y="3728484"/>
                    <a:pt x="450083" y="3742661"/>
                  </a:cubicBezTo>
                  <a:cubicBezTo>
                    <a:pt x="429193" y="3805330"/>
                    <a:pt x="453532" y="3743522"/>
                    <a:pt x="407552" y="3817089"/>
                  </a:cubicBezTo>
                  <a:cubicBezTo>
                    <a:pt x="356992" y="3897985"/>
                    <a:pt x="420588" y="3820105"/>
                    <a:pt x="354390" y="3912782"/>
                  </a:cubicBezTo>
                  <a:cubicBezTo>
                    <a:pt x="351060" y="3917444"/>
                    <a:pt x="304302" y="3958389"/>
                    <a:pt x="311859" y="3965945"/>
                  </a:cubicBezTo>
                  <a:cubicBezTo>
                    <a:pt x="320896" y="3974981"/>
                    <a:pt x="334054" y="3952996"/>
                    <a:pt x="343757" y="3944679"/>
                  </a:cubicBezTo>
                  <a:cubicBezTo>
                    <a:pt x="358979" y="3931631"/>
                    <a:pt x="369973" y="3913802"/>
                    <a:pt x="386287" y="3902149"/>
                  </a:cubicBezTo>
                  <a:cubicBezTo>
                    <a:pt x="395407" y="3895635"/>
                    <a:pt x="408160" y="3896529"/>
                    <a:pt x="418185" y="3891517"/>
                  </a:cubicBezTo>
                  <a:cubicBezTo>
                    <a:pt x="510160" y="3845530"/>
                    <a:pt x="432715" y="3869278"/>
                    <a:pt x="513878" y="3848986"/>
                  </a:cubicBezTo>
                  <a:cubicBezTo>
                    <a:pt x="524511" y="3838354"/>
                    <a:pt x="533265" y="3825430"/>
                    <a:pt x="545776" y="3817089"/>
                  </a:cubicBezTo>
                  <a:cubicBezTo>
                    <a:pt x="555101" y="3810872"/>
                    <a:pt x="567649" y="3811468"/>
                    <a:pt x="577673" y="3806456"/>
                  </a:cubicBezTo>
                  <a:cubicBezTo>
                    <a:pt x="589103" y="3800741"/>
                    <a:pt x="598476" y="3791531"/>
                    <a:pt x="609571" y="3785191"/>
                  </a:cubicBezTo>
                  <a:cubicBezTo>
                    <a:pt x="704001" y="3731231"/>
                    <a:pt x="606284" y="3794470"/>
                    <a:pt x="683999" y="3742661"/>
                  </a:cubicBezTo>
                  <a:cubicBezTo>
                    <a:pt x="712352" y="3746205"/>
                    <a:pt x="760023" y="3726185"/>
                    <a:pt x="769059" y="3753293"/>
                  </a:cubicBezTo>
                  <a:cubicBezTo>
                    <a:pt x="791502" y="3820623"/>
                    <a:pt x="766264" y="3895407"/>
                    <a:pt x="758427" y="3965945"/>
                  </a:cubicBezTo>
                  <a:cubicBezTo>
                    <a:pt x="755578" y="3991589"/>
                    <a:pt x="743420" y="4015341"/>
                    <a:pt x="737162" y="4040372"/>
                  </a:cubicBezTo>
                  <a:cubicBezTo>
                    <a:pt x="703105" y="4176597"/>
                    <a:pt x="752429" y="4018153"/>
                    <a:pt x="705264" y="4136065"/>
                  </a:cubicBezTo>
                  <a:cubicBezTo>
                    <a:pt x="696939" y="4156877"/>
                    <a:pt x="697448" y="4181929"/>
                    <a:pt x="683999" y="4199861"/>
                  </a:cubicBezTo>
                  <a:lnTo>
                    <a:pt x="652101" y="4242391"/>
                  </a:lnTo>
                  <a:cubicBezTo>
                    <a:pt x="648557" y="4253024"/>
                    <a:pt x="647235" y="4264678"/>
                    <a:pt x="641469" y="4274289"/>
                  </a:cubicBezTo>
                  <a:cubicBezTo>
                    <a:pt x="636311" y="4282885"/>
                    <a:pt x="626621" y="4287853"/>
                    <a:pt x="620203" y="4295554"/>
                  </a:cubicBezTo>
                  <a:cubicBezTo>
                    <a:pt x="608858" y="4309167"/>
                    <a:pt x="596912" y="4322593"/>
                    <a:pt x="588306" y="4338084"/>
                  </a:cubicBezTo>
                  <a:cubicBezTo>
                    <a:pt x="579037" y="4354768"/>
                    <a:pt x="577157" y="4375062"/>
                    <a:pt x="567041" y="4391247"/>
                  </a:cubicBezTo>
                  <a:cubicBezTo>
                    <a:pt x="559071" y="4403998"/>
                    <a:pt x="543987" y="4410984"/>
                    <a:pt x="535143" y="4423145"/>
                  </a:cubicBezTo>
                  <a:cubicBezTo>
                    <a:pt x="515477" y="4450186"/>
                    <a:pt x="502041" y="4481456"/>
                    <a:pt x="481980" y="4508205"/>
                  </a:cubicBezTo>
                  <a:cubicBezTo>
                    <a:pt x="444068" y="4558755"/>
                    <a:pt x="462614" y="4538205"/>
                    <a:pt x="428817" y="4572000"/>
                  </a:cubicBezTo>
                  <a:cubicBezTo>
                    <a:pt x="421729" y="4586177"/>
                    <a:pt x="415707" y="4600939"/>
                    <a:pt x="407552" y="4614531"/>
                  </a:cubicBezTo>
                  <a:cubicBezTo>
                    <a:pt x="394403" y="4636446"/>
                    <a:pt x="341531" y="4688394"/>
                    <a:pt x="365022" y="4678326"/>
                  </a:cubicBezTo>
                  <a:cubicBezTo>
                    <a:pt x="387787" y="4668569"/>
                    <a:pt x="454200" y="4641831"/>
                    <a:pt x="481980" y="4625163"/>
                  </a:cubicBezTo>
                  <a:cubicBezTo>
                    <a:pt x="503896" y="4612014"/>
                    <a:pt x="527704" y="4600705"/>
                    <a:pt x="545776" y="4582633"/>
                  </a:cubicBezTo>
                  <a:cubicBezTo>
                    <a:pt x="559953" y="4568456"/>
                    <a:pt x="572651" y="4552627"/>
                    <a:pt x="588306" y="4540103"/>
                  </a:cubicBezTo>
                  <a:cubicBezTo>
                    <a:pt x="653333" y="4488081"/>
                    <a:pt x="636657" y="4509435"/>
                    <a:pt x="694631" y="4476307"/>
                  </a:cubicBezTo>
                  <a:cubicBezTo>
                    <a:pt x="705726" y="4469967"/>
                    <a:pt x="715896" y="4462130"/>
                    <a:pt x="726529" y="4455042"/>
                  </a:cubicBezTo>
                  <a:cubicBezTo>
                    <a:pt x="736371" y="4504249"/>
                    <a:pt x="747631" y="4529879"/>
                    <a:pt x="726529" y="4582633"/>
                  </a:cubicBezTo>
                  <a:cubicBezTo>
                    <a:pt x="720944" y="4596594"/>
                    <a:pt x="703371" y="4602295"/>
                    <a:pt x="694631" y="4614531"/>
                  </a:cubicBezTo>
                  <a:cubicBezTo>
                    <a:pt x="657753" y="4666160"/>
                    <a:pt x="685874" y="4642679"/>
                    <a:pt x="662734" y="4688959"/>
                  </a:cubicBezTo>
                  <a:cubicBezTo>
                    <a:pt x="654961" y="4704505"/>
                    <a:pt x="616794" y="4753756"/>
                    <a:pt x="609571" y="4763386"/>
                  </a:cubicBezTo>
                  <a:cubicBezTo>
                    <a:pt x="589880" y="4822458"/>
                    <a:pt x="609750" y="4775102"/>
                    <a:pt x="556408" y="4848447"/>
                  </a:cubicBezTo>
                  <a:cubicBezTo>
                    <a:pt x="541376" y="4869116"/>
                    <a:pt x="528055" y="4890977"/>
                    <a:pt x="513878" y="4912242"/>
                  </a:cubicBezTo>
                  <a:lnTo>
                    <a:pt x="471348" y="4976038"/>
                  </a:lnTo>
                  <a:lnTo>
                    <a:pt x="450083" y="5007935"/>
                  </a:lnTo>
                </a:path>
              </a:pathLst>
            </a:custGeom>
            <a:noFill/>
            <a:ln w="54610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10" name="Rechteck 9">
            <a:extLst>
              <a:ext uri="{FF2B5EF4-FFF2-40B4-BE49-F238E27FC236}">
                <a16:creationId xmlns:a16="http://schemas.microsoft.com/office/drawing/2014/main" id="{4F3323CC-E69D-4BC4-AEA2-98DEFE9E70E9}"/>
              </a:ext>
            </a:extLst>
          </p:cNvPr>
          <p:cNvSpPr/>
          <p:nvPr/>
        </p:nvSpPr>
        <p:spPr>
          <a:xfrm>
            <a:off x="838200" y="1825625"/>
            <a:ext cx="1033130" cy="4643064"/>
          </a:xfrm>
          <a:prstGeom prst="rect">
            <a:avLst/>
          </a:prstGeom>
          <a:noFill/>
          <a:ln w="38100">
            <a:solidFill>
              <a:srgbClr val="BB4D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A70FAF57-E2FB-4E39-B2E1-02CB67C7AA0B}"/>
              </a:ext>
            </a:extLst>
          </p:cNvPr>
          <p:cNvSpPr/>
          <p:nvPr/>
        </p:nvSpPr>
        <p:spPr>
          <a:xfrm>
            <a:off x="7444562" y="1825625"/>
            <a:ext cx="1033130" cy="4643064"/>
          </a:xfrm>
          <a:prstGeom prst="rect">
            <a:avLst/>
          </a:prstGeom>
          <a:noFill/>
          <a:ln w="38100">
            <a:solidFill>
              <a:srgbClr val="BB4D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3" name="Grafik 12" descr="Hochspannung">
            <a:extLst>
              <a:ext uri="{FF2B5EF4-FFF2-40B4-BE49-F238E27FC236}">
                <a16:creationId xmlns:a16="http://schemas.microsoft.com/office/drawing/2014/main" id="{1F3E3E43-B581-44CC-95B9-BFEA524094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08065" y="149715"/>
            <a:ext cx="2812072" cy="2812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866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92CA915-59C0-4D08-8FB1-32B6BB51E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Auflistung aller Nutzer mit ihren Fotos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B51FC79-13DD-4762-8829-2356C177FF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dirty="0"/>
              <a:t>	       </a:t>
            </a:r>
            <a:r>
              <a:rPr lang="de-DE" b="1" dirty="0" err="1"/>
              <a:t>users</a:t>
            </a:r>
            <a:r>
              <a:rPr lang="de-DE" b="1" dirty="0"/>
              <a:t>						</a:t>
            </a:r>
            <a:r>
              <a:rPr lang="de-DE" b="1" dirty="0" err="1"/>
              <a:t>photos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1CEE3ED-44A2-4EDA-A86F-31E19F1E06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549230"/>
            <a:ext cx="4001059" cy="2547341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A630DD61-29CE-4286-8024-DEEEA1848ED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3130"/>
          <a:stretch/>
        </p:blipFill>
        <p:spPr>
          <a:xfrm>
            <a:off x="6872614" y="2549230"/>
            <a:ext cx="4481186" cy="1988901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37A31E8C-5A0E-4F3C-BC4D-1E17A87D46BF}"/>
              </a:ext>
            </a:extLst>
          </p:cNvPr>
          <p:cNvSpPr txBox="1"/>
          <p:nvPr/>
        </p:nvSpPr>
        <p:spPr>
          <a:xfrm>
            <a:off x="5424568" y="2836079"/>
            <a:ext cx="86273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600" b="1" dirty="0">
                <a:solidFill>
                  <a:schemeClr val="accent1"/>
                </a:solidFill>
              </a:rPr>
              <a:t>X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6534C5CD-1444-48CF-92B7-66F0218906CF}"/>
              </a:ext>
            </a:extLst>
          </p:cNvPr>
          <p:cNvSpPr txBox="1"/>
          <p:nvPr/>
        </p:nvSpPr>
        <p:spPr>
          <a:xfrm>
            <a:off x="838200" y="5538768"/>
            <a:ext cx="4594528" cy="954107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de-DE" sz="2800" b="1" dirty="0">
                <a:solidFill>
                  <a:schemeClr val="accent1"/>
                </a:solidFill>
                <a:latin typeface="Consolas" panose="020B0609020204030204" pitchFamily="49" charset="0"/>
              </a:rPr>
              <a:t>SELECT</a:t>
            </a:r>
            <a:r>
              <a:rPr lang="de-DE" sz="2800" dirty="0">
                <a:latin typeface="Consolas" panose="020B0609020204030204" pitchFamily="49" charset="0"/>
              </a:rPr>
              <a:t>	</a:t>
            </a:r>
            <a:r>
              <a:rPr lang="de-DE" sz="2800" dirty="0">
                <a:solidFill>
                  <a:schemeClr val="tx2"/>
                </a:solidFill>
                <a:latin typeface="Consolas" panose="020B0609020204030204" pitchFamily="49" charset="0"/>
              </a:rPr>
              <a:t>*</a:t>
            </a:r>
          </a:p>
          <a:p>
            <a:r>
              <a:rPr lang="de-DE" sz="2800" b="1" dirty="0">
                <a:solidFill>
                  <a:schemeClr val="accent1"/>
                </a:solidFill>
                <a:latin typeface="Consolas" panose="020B0609020204030204" pitchFamily="49" charset="0"/>
              </a:rPr>
              <a:t>FROM</a:t>
            </a:r>
            <a:r>
              <a:rPr lang="de-DE" sz="2800" dirty="0">
                <a:latin typeface="Consolas" panose="020B0609020204030204" pitchFamily="49" charset="0"/>
              </a:rPr>
              <a:t> 	</a:t>
            </a:r>
            <a:r>
              <a:rPr lang="de-DE" sz="2800" dirty="0" err="1">
                <a:solidFill>
                  <a:schemeClr val="tx2"/>
                </a:solidFill>
                <a:latin typeface="Consolas" panose="020B0609020204030204" pitchFamily="49" charset="0"/>
              </a:rPr>
              <a:t>users</a:t>
            </a:r>
            <a:r>
              <a:rPr lang="de-DE" sz="2800" dirty="0">
                <a:solidFill>
                  <a:schemeClr val="tx2"/>
                </a:solidFill>
                <a:latin typeface="Consolas" panose="020B0609020204030204" pitchFamily="49" charset="0"/>
              </a:rPr>
              <a:t>, </a:t>
            </a:r>
            <a:r>
              <a:rPr lang="de-DE" sz="2800" dirty="0" err="1">
                <a:solidFill>
                  <a:schemeClr val="tx2"/>
                </a:solidFill>
                <a:latin typeface="Consolas" panose="020B0609020204030204" pitchFamily="49" charset="0"/>
              </a:rPr>
              <a:t>photos</a:t>
            </a:r>
            <a:endParaRPr lang="de-DE" sz="2800" dirty="0">
              <a:solidFill>
                <a:schemeClr val="tx2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Sprechblase: rechteckig mit abgerundeten Ecken 8">
            <a:extLst>
              <a:ext uri="{FF2B5EF4-FFF2-40B4-BE49-F238E27FC236}">
                <a16:creationId xmlns:a16="http://schemas.microsoft.com/office/drawing/2014/main" id="{D5C816BE-2B1A-4A62-B630-982D8F117429}"/>
              </a:ext>
            </a:extLst>
          </p:cNvPr>
          <p:cNvSpPr/>
          <p:nvPr/>
        </p:nvSpPr>
        <p:spPr>
          <a:xfrm>
            <a:off x="6096000" y="5096571"/>
            <a:ext cx="3601156" cy="853119"/>
          </a:xfrm>
          <a:prstGeom prst="wedgeRoundRectCallout">
            <a:avLst>
              <a:gd name="adj1" fmla="val -44720"/>
              <a:gd name="adj2" fmla="val -150575"/>
              <a:gd name="adj3" fmla="val 16667"/>
            </a:avLst>
          </a:prstGeom>
          <a:noFill/>
          <a:ln w="38100">
            <a:solidFill>
              <a:srgbClr val="BB4D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600" b="1" dirty="0">
                <a:solidFill>
                  <a:srgbClr val="BB4D4D"/>
                </a:solidFill>
              </a:rPr>
              <a:t>Kreuzprodukt</a:t>
            </a:r>
          </a:p>
        </p:txBody>
      </p:sp>
    </p:spTree>
    <p:extLst>
      <p:ext uri="{BB962C8B-B14F-4D97-AF65-F5344CB8AC3E}">
        <p14:creationId xmlns:p14="http://schemas.microsoft.com/office/powerpoint/2010/main" val="3540231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9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E4CEBF4A-FADD-4D5D-A792-DD8FA25323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72767" y="172048"/>
            <a:ext cx="8246465" cy="6513903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AD5BADD2-B7B1-44AA-8159-53E13DEE83D7}"/>
              </a:ext>
            </a:extLst>
          </p:cNvPr>
          <p:cNvSpPr/>
          <p:nvPr/>
        </p:nvSpPr>
        <p:spPr>
          <a:xfrm>
            <a:off x="1972767" y="1727200"/>
            <a:ext cx="8246465" cy="417689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156087DE-219F-4D78-8F38-A0582E4EF66E}"/>
              </a:ext>
            </a:extLst>
          </p:cNvPr>
          <p:cNvSpPr/>
          <p:nvPr/>
        </p:nvSpPr>
        <p:spPr>
          <a:xfrm>
            <a:off x="1972767" y="4212220"/>
            <a:ext cx="8246465" cy="417689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39073301-38C8-4FC4-B265-0350601399D3}"/>
              </a:ext>
            </a:extLst>
          </p:cNvPr>
          <p:cNvSpPr/>
          <p:nvPr/>
        </p:nvSpPr>
        <p:spPr>
          <a:xfrm>
            <a:off x="1972767" y="5200729"/>
            <a:ext cx="8246465" cy="417689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98239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92CA915-59C0-4D08-8FB1-32B6BB51E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Auflistung aller Nutzer mit ihren Fotos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B51FC79-13DD-4762-8829-2356C177FF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dirty="0"/>
              <a:t>	       </a:t>
            </a:r>
            <a:r>
              <a:rPr lang="de-DE" b="1" dirty="0" err="1"/>
              <a:t>users</a:t>
            </a:r>
            <a:r>
              <a:rPr lang="de-DE" b="1" dirty="0"/>
              <a:t>						</a:t>
            </a:r>
            <a:r>
              <a:rPr lang="de-DE" b="1" dirty="0" err="1"/>
              <a:t>photos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1CEE3ED-44A2-4EDA-A86F-31E19F1E06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549230"/>
            <a:ext cx="4001059" cy="2547341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A630DD61-29CE-4286-8024-DEEEA1848ED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3130"/>
          <a:stretch/>
        </p:blipFill>
        <p:spPr>
          <a:xfrm>
            <a:off x="6872614" y="2549230"/>
            <a:ext cx="4481186" cy="1988901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37A31E8C-5A0E-4F3C-BC4D-1E17A87D46BF}"/>
              </a:ext>
            </a:extLst>
          </p:cNvPr>
          <p:cNvSpPr txBox="1"/>
          <p:nvPr/>
        </p:nvSpPr>
        <p:spPr>
          <a:xfrm>
            <a:off x="5355462" y="2933354"/>
            <a:ext cx="106311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8800" b="1" dirty="0">
                <a:solidFill>
                  <a:srgbClr val="BB4D4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  <a:endParaRPr lang="de-DE" sz="8800" b="1" dirty="0">
              <a:solidFill>
                <a:srgbClr val="BB4D4D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6534C5CD-1444-48CF-92B7-66F0218906CF}"/>
              </a:ext>
            </a:extLst>
          </p:cNvPr>
          <p:cNvSpPr txBox="1"/>
          <p:nvPr/>
        </p:nvSpPr>
        <p:spPr>
          <a:xfrm>
            <a:off x="838200" y="5109786"/>
            <a:ext cx="5580374" cy="1538883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de-DE" sz="2800" b="1" dirty="0">
                <a:solidFill>
                  <a:schemeClr val="accent1"/>
                </a:solidFill>
                <a:latin typeface="Consolas" panose="020B0609020204030204" pitchFamily="49" charset="0"/>
              </a:rPr>
              <a:t>SELECT</a:t>
            </a:r>
            <a:r>
              <a:rPr lang="de-DE" sz="2800" dirty="0">
                <a:latin typeface="Consolas" panose="020B0609020204030204" pitchFamily="49" charset="0"/>
              </a:rPr>
              <a:t>	</a:t>
            </a:r>
            <a:r>
              <a:rPr lang="de-DE" sz="2800" dirty="0">
                <a:solidFill>
                  <a:schemeClr val="tx2"/>
                </a:solidFill>
                <a:latin typeface="Consolas" panose="020B0609020204030204" pitchFamily="49" charset="0"/>
              </a:rPr>
              <a:t>*</a:t>
            </a:r>
          </a:p>
          <a:p>
            <a:r>
              <a:rPr lang="de-DE" sz="2800" b="1" dirty="0">
                <a:solidFill>
                  <a:schemeClr val="accent1"/>
                </a:solidFill>
                <a:latin typeface="Consolas" panose="020B0609020204030204" pitchFamily="49" charset="0"/>
              </a:rPr>
              <a:t>FROM</a:t>
            </a:r>
            <a:r>
              <a:rPr lang="de-DE" sz="2800" dirty="0">
                <a:latin typeface="Consolas" panose="020B0609020204030204" pitchFamily="49" charset="0"/>
              </a:rPr>
              <a:t> 	</a:t>
            </a:r>
            <a:r>
              <a:rPr lang="de-DE" sz="2800" dirty="0" err="1">
                <a:solidFill>
                  <a:schemeClr val="tx2"/>
                </a:solidFill>
                <a:latin typeface="Consolas" panose="020B0609020204030204" pitchFamily="49" charset="0"/>
              </a:rPr>
              <a:t>users</a:t>
            </a:r>
            <a:r>
              <a:rPr lang="de-DE" sz="2800" dirty="0">
                <a:solidFill>
                  <a:schemeClr val="tx2"/>
                </a:solidFill>
                <a:latin typeface="Consolas" panose="020B0609020204030204" pitchFamily="49" charset="0"/>
              </a:rPr>
              <a:t>, </a:t>
            </a:r>
            <a:r>
              <a:rPr lang="de-DE" sz="2800" dirty="0" err="1">
                <a:solidFill>
                  <a:schemeClr val="tx2"/>
                </a:solidFill>
                <a:latin typeface="Consolas" panose="020B0609020204030204" pitchFamily="49" charset="0"/>
              </a:rPr>
              <a:t>photos</a:t>
            </a:r>
            <a:endParaRPr lang="de-DE" sz="28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pPr>
              <a:spcBef>
                <a:spcPts val="1200"/>
              </a:spcBef>
            </a:pPr>
            <a:r>
              <a:rPr lang="de-DE" sz="2800" b="1" dirty="0">
                <a:solidFill>
                  <a:schemeClr val="accent1"/>
                </a:solidFill>
                <a:latin typeface="Consolas" panose="020B0609020204030204" pitchFamily="49" charset="0"/>
              </a:rPr>
              <a:t>WHERE</a:t>
            </a:r>
            <a:r>
              <a:rPr lang="de-DE" sz="2800" dirty="0">
                <a:latin typeface="Consolas" panose="020B0609020204030204" pitchFamily="49" charset="0"/>
              </a:rPr>
              <a:t> 	</a:t>
            </a:r>
            <a:r>
              <a:rPr lang="de-DE" sz="2800" dirty="0">
                <a:solidFill>
                  <a:schemeClr val="tx2"/>
                </a:solidFill>
                <a:latin typeface="Consolas" panose="020B0609020204030204" pitchFamily="49" charset="0"/>
              </a:rPr>
              <a:t>users.id = </a:t>
            </a:r>
            <a:r>
              <a:rPr lang="de-DE" sz="2800" dirty="0" err="1">
                <a:solidFill>
                  <a:schemeClr val="tx2"/>
                </a:solidFill>
                <a:latin typeface="Consolas" panose="020B0609020204030204" pitchFamily="49" charset="0"/>
              </a:rPr>
              <a:t>user_id</a:t>
            </a:r>
            <a:endParaRPr lang="de-DE" sz="2800" dirty="0">
              <a:solidFill>
                <a:schemeClr val="tx2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Sprechblase: rechteckig mit abgerundeten Ecken 8">
            <a:extLst>
              <a:ext uri="{FF2B5EF4-FFF2-40B4-BE49-F238E27FC236}">
                <a16:creationId xmlns:a16="http://schemas.microsoft.com/office/drawing/2014/main" id="{D5C816BE-2B1A-4A62-B630-982D8F117429}"/>
              </a:ext>
            </a:extLst>
          </p:cNvPr>
          <p:cNvSpPr/>
          <p:nvPr/>
        </p:nvSpPr>
        <p:spPr>
          <a:xfrm>
            <a:off x="4295422" y="1487704"/>
            <a:ext cx="3601156" cy="853119"/>
          </a:xfrm>
          <a:prstGeom prst="wedgeRoundRectCallout">
            <a:avLst>
              <a:gd name="adj1" fmla="val -7416"/>
              <a:gd name="adj2" fmla="val 137893"/>
              <a:gd name="adj3" fmla="val 16667"/>
            </a:avLst>
          </a:prstGeom>
          <a:noFill/>
          <a:ln w="38100">
            <a:solidFill>
              <a:srgbClr val="BB4D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600" b="1" dirty="0" err="1">
                <a:solidFill>
                  <a:srgbClr val="BB4D4D"/>
                </a:solidFill>
              </a:rPr>
              <a:t>Join</a:t>
            </a:r>
            <a:r>
              <a:rPr lang="de-DE" sz="3600" b="1" dirty="0">
                <a:solidFill>
                  <a:srgbClr val="BB4D4D"/>
                </a:solidFill>
              </a:rPr>
              <a:t> (Verbund)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375A9895-2611-4B8F-A06B-F8752372CCD6}"/>
              </a:ext>
            </a:extLst>
          </p:cNvPr>
          <p:cNvSpPr/>
          <p:nvPr/>
        </p:nvSpPr>
        <p:spPr>
          <a:xfrm>
            <a:off x="838201" y="6073422"/>
            <a:ext cx="5580374" cy="598797"/>
          </a:xfrm>
          <a:prstGeom prst="rect">
            <a:avLst/>
          </a:prstGeom>
          <a:noFill/>
          <a:ln w="38100">
            <a:solidFill>
              <a:srgbClr val="BB4D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98762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9" grpId="0" animBg="1"/>
      <p:bldP spid="10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286C43-BBC1-42A6-84F4-DBF11F092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Ergebnistabelle</a:t>
            </a:r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A3559B20-F26E-403B-AB45-C2F1B0AE76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01584" y="2408730"/>
            <a:ext cx="8188832" cy="2040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58558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0E745E6-7328-43A8-8D32-8D65255A0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Abfragen über mehrere Tabellen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AAEC821-F85F-4DB5-94DD-93E9D0ED1B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dirty="0"/>
              <a:t>5.3 Abfragen über mehrere Tabellen</a:t>
            </a:r>
          </a:p>
          <a:p>
            <a:pPr marL="0" indent="0">
              <a:buNone/>
            </a:pPr>
            <a:r>
              <a:rPr lang="de-DE" dirty="0"/>
              <a:t>Bei Anfragen an mehrere Tabellen erhält man alle möglichen Kombinationen von Datensätzen der beteiligten Tabellen, das </a:t>
            </a:r>
            <a:r>
              <a:rPr lang="de-DE" b="1" dirty="0">
                <a:solidFill>
                  <a:srgbClr val="BB4D4D"/>
                </a:solidFill>
              </a:rPr>
              <a:t>Kreuzprodukt</a:t>
            </a:r>
            <a:r>
              <a:rPr lang="de-DE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385820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/>
              <a:t>Datenbanksysteme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 marL="0" indent="0">
              <a:buNone/>
              <a:defRPr/>
            </a:pPr>
            <a:r>
              <a:rPr lang="de-DE" sz="3200" dirty="0"/>
              <a:t>Ein </a:t>
            </a:r>
            <a:r>
              <a:rPr lang="de-DE" sz="3200" b="1" dirty="0"/>
              <a:t>Datenbanksystem</a:t>
            </a:r>
            <a:r>
              <a:rPr lang="de-DE" sz="3200" dirty="0"/>
              <a:t> setzt sich zusammen aus</a:t>
            </a:r>
            <a:endParaRPr lang="de-DE" sz="3200" b="1" dirty="0"/>
          </a:p>
          <a:p>
            <a:pPr>
              <a:defRPr/>
            </a:pPr>
            <a:r>
              <a:rPr lang="de-DE" sz="3200" dirty="0"/>
              <a:t>der </a:t>
            </a:r>
            <a:r>
              <a:rPr lang="de-DE" sz="3200" b="1" dirty="0">
                <a:solidFill>
                  <a:srgbClr val="BB4D4D"/>
                </a:solidFill>
              </a:rPr>
              <a:t>Datenbank</a:t>
            </a:r>
            <a:r>
              <a:rPr lang="de-DE" sz="3200" dirty="0"/>
              <a:t>, kurz </a:t>
            </a:r>
            <a:r>
              <a:rPr lang="de-DE" sz="3200" b="1" dirty="0">
                <a:solidFill>
                  <a:srgbClr val="BB4D4D"/>
                </a:solidFill>
              </a:rPr>
              <a:t>DB</a:t>
            </a:r>
            <a:r>
              <a:rPr lang="de-DE" sz="3200" dirty="0"/>
              <a:t>: Menge der zu verwaltenden Daten</a:t>
            </a:r>
          </a:p>
          <a:p>
            <a:pPr>
              <a:defRPr/>
            </a:pPr>
            <a:r>
              <a:rPr lang="de-DE" sz="3200" dirty="0"/>
              <a:t>dem </a:t>
            </a:r>
            <a:r>
              <a:rPr lang="de-DE" sz="3200" b="1" dirty="0">
                <a:solidFill>
                  <a:srgbClr val="BB4D4D"/>
                </a:solidFill>
              </a:rPr>
              <a:t>Datenbankverwaltungssystem</a:t>
            </a:r>
            <a:r>
              <a:rPr lang="de-DE" sz="3200" dirty="0"/>
              <a:t>, kurz </a:t>
            </a:r>
            <a:r>
              <a:rPr lang="de-DE" sz="3200" b="1" dirty="0">
                <a:solidFill>
                  <a:srgbClr val="BB4D4D"/>
                </a:solidFill>
              </a:rPr>
              <a:t>DBMS</a:t>
            </a:r>
            <a:r>
              <a:rPr lang="de-DE" sz="3200" dirty="0"/>
              <a:t>: Software, mit der Inhalte einer DB verwaltet werden</a:t>
            </a:r>
          </a:p>
          <a:p>
            <a:pPr marL="0" indent="0" algn="ctr">
              <a:buNone/>
              <a:defRPr/>
            </a:pPr>
            <a:endParaRPr lang="de-DE" sz="3200" b="1" dirty="0"/>
          </a:p>
          <a:p>
            <a:pPr marL="0" indent="0" algn="ctr">
              <a:buNone/>
              <a:defRPr/>
            </a:pPr>
            <a:r>
              <a:rPr lang="de-DE" sz="3200" b="1" dirty="0"/>
              <a:t>DBS = DB + DBMS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E3107ED-5BBD-4E6D-BDAA-00EF19C76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Kreuzprodukt</a:t>
            </a:r>
          </a:p>
        </p:txBody>
      </p:sp>
      <p:graphicFrame>
        <p:nvGraphicFramePr>
          <p:cNvPr id="4" name="Tabelle 3">
            <a:extLst>
              <a:ext uri="{FF2B5EF4-FFF2-40B4-BE49-F238E27FC236}">
                <a16:creationId xmlns:a16="http://schemas.microsoft.com/office/drawing/2014/main" id="{5CBFD05C-E70F-446D-8968-FDD767FDABC2}"/>
              </a:ext>
            </a:extLst>
          </p:cNvPr>
          <p:cNvGraphicFramePr>
            <a:graphicFrameLocks noGrp="1"/>
          </p:cNvGraphicFramePr>
          <p:nvPr/>
        </p:nvGraphicFramePr>
        <p:xfrm>
          <a:off x="7014864" y="1690688"/>
          <a:ext cx="2885123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512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338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2400" b="1" dirty="0"/>
                        <a:t>Bar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400" b="1" dirty="0"/>
                        <a:t>Ort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2400" dirty="0" err="1"/>
                        <a:t>Joey´s</a:t>
                      </a:r>
                      <a:endParaRPr lang="de-DE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2400" dirty="0"/>
                        <a:t>London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2400" dirty="0"/>
                        <a:t>O´Connor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2400" dirty="0"/>
                        <a:t>München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18DE0991-5691-460E-B145-D37FA319099B}"/>
              </a:ext>
            </a:extLst>
          </p:cNvPr>
          <p:cNvGraphicFramePr>
            <a:graphicFrameLocks noGrp="1"/>
          </p:cNvGraphicFramePr>
          <p:nvPr/>
        </p:nvGraphicFramePr>
        <p:xfrm>
          <a:off x="1707502" y="1702118"/>
          <a:ext cx="3003106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512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518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2400" b="1" dirty="0"/>
                        <a:t>Bar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400" b="1" dirty="0"/>
                        <a:t>Biersorte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2400" dirty="0" err="1"/>
                        <a:t>Joey´s</a:t>
                      </a:r>
                      <a:endParaRPr lang="de-DE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2400" dirty="0"/>
                        <a:t>Budweiser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2400" dirty="0"/>
                        <a:t>O´Connor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2400" dirty="0" err="1"/>
                        <a:t>Guiness</a:t>
                      </a:r>
                      <a:endParaRPr lang="de-DE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" name="Multiplizieren 9">
            <a:extLst>
              <a:ext uri="{FF2B5EF4-FFF2-40B4-BE49-F238E27FC236}">
                <a16:creationId xmlns:a16="http://schemas.microsoft.com/office/drawing/2014/main" id="{A54B7CDC-7344-44A3-AE95-63D54E6117B9}"/>
              </a:ext>
            </a:extLst>
          </p:cNvPr>
          <p:cNvSpPr/>
          <p:nvPr/>
        </p:nvSpPr>
        <p:spPr>
          <a:xfrm>
            <a:off x="5286672" y="1906712"/>
            <a:ext cx="1178545" cy="936104"/>
          </a:xfrm>
          <a:prstGeom prst="mathMultiply">
            <a:avLst>
              <a:gd name="adj1" fmla="val 16194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aphicFrame>
        <p:nvGraphicFramePr>
          <p:cNvPr id="8" name="Tabelle 7">
            <a:extLst>
              <a:ext uri="{FF2B5EF4-FFF2-40B4-BE49-F238E27FC236}">
                <a16:creationId xmlns:a16="http://schemas.microsoft.com/office/drawing/2014/main" id="{DA03F13C-1012-49AC-BFB0-979D391CB8A7}"/>
              </a:ext>
            </a:extLst>
          </p:cNvPr>
          <p:cNvGraphicFramePr>
            <a:graphicFrameLocks noGrp="1"/>
          </p:cNvGraphicFramePr>
          <p:nvPr/>
        </p:nvGraphicFramePr>
        <p:xfrm>
          <a:off x="3613587" y="4210968"/>
          <a:ext cx="5888229" cy="228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512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518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5129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3383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2400" b="1" dirty="0"/>
                        <a:t>Bar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400" b="1" dirty="0"/>
                        <a:t>Biersorte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400" b="1" dirty="0"/>
                        <a:t>Bar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400" b="1" dirty="0"/>
                        <a:t>Ort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2400" dirty="0" err="1"/>
                        <a:t>Joey´s</a:t>
                      </a:r>
                      <a:endParaRPr lang="de-DE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2400" dirty="0"/>
                        <a:t>Budweiser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2400" dirty="0" err="1"/>
                        <a:t>Joey´s</a:t>
                      </a:r>
                      <a:endParaRPr lang="de-DE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2400" dirty="0"/>
                        <a:t>London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2400" dirty="0" err="1"/>
                        <a:t>Joey´s</a:t>
                      </a:r>
                      <a:endParaRPr lang="de-DE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2400" dirty="0"/>
                        <a:t>Budweiser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2400" dirty="0"/>
                        <a:t>O´Connor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2400" dirty="0"/>
                        <a:t>München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2400" dirty="0"/>
                        <a:t>O´Connor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2400" dirty="0" err="1"/>
                        <a:t>Guiness</a:t>
                      </a:r>
                      <a:endParaRPr lang="de-DE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2400" dirty="0" err="1"/>
                        <a:t>Joey´s</a:t>
                      </a:r>
                      <a:endParaRPr lang="de-DE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2400" dirty="0"/>
                        <a:t>London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2400" dirty="0"/>
                        <a:t>O´Connor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2400" dirty="0" err="1"/>
                        <a:t>Guiness</a:t>
                      </a:r>
                      <a:endParaRPr lang="de-DE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2400" dirty="0"/>
                        <a:t>O´Connor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2400" dirty="0"/>
                        <a:t>München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0" name="Grafik 9" descr="Pfeil: Kurve im Uhrzeigersinn">
            <a:extLst>
              <a:ext uri="{FF2B5EF4-FFF2-40B4-BE49-F238E27FC236}">
                <a16:creationId xmlns:a16="http://schemas.microsoft.com/office/drawing/2014/main" id="{0EF53908-97F0-497C-9033-6BCBE814CB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5778994" y="2647032"/>
            <a:ext cx="1503312" cy="1503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102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353FB6C-B5DF-4DE0-8501-5BB7EA039F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Abfragen über mehrere Tabellen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E01C07E-22C8-4D3B-BF6B-BE29CB248D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Erst durch Vergleichen des </a:t>
            </a:r>
            <a:r>
              <a:rPr lang="de-DE" b="1" dirty="0"/>
              <a:t>Fremdschlüssels</a:t>
            </a:r>
            <a:r>
              <a:rPr lang="de-DE" dirty="0"/>
              <a:t> mit dem zugehörigen </a:t>
            </a:r>
            <a:r>
              <a:rPr lang="de-DE" b="1" dirty="0"/>
              <a:t>Primärschlüssel</a:t>
            </a:r>
            <a:r>
              <a:rPr lang="de-DE" dirty="0"/>
              <a:t> erhält man aussagekräftige Tupel (</a:t>
            </a:r>
            <a:r>
              <a:rPr lang="de-DE" b="1" dirty="0">
                <a:solidFill>
                  <a:srgbClr val="BB4D4D"/>
                </a:solidFill>
              </a:rPr>
              <a:t>Verbund</a:t>
            </a:r>
            <a:r>
              <a:rPr lang="de-DE" dirty="0"/>
              <a:t> bzw. </a:t>
            </a:r>
            <a:r>
              <a:rPr lang="de-DE" b="1" dirty="0" err="1">
                <a:solidFill>
                  <a:srgbClr val="BB4D4D"/>
                </a:solidFill>
              </a:rPr>
              <a:t>Join</a:t>
            </a:r>
            <a:r>
              <a:rPr lang="de-DE" dirty="0"/>
              <a:t>).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14528402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12CF749-E7AC-4C5C-8CA2-AF40BED8A7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Join</a:t>
            </a:r>
            <a:endParaRPr lang="de-DE" dirty="0"/>
          </a:p>
        </p:txBody>
      </p:sp>
      <p:graphicFrame>
        <p:nvGraphicFramePr>
          <p:cNvPr id="4" name="Tabelle 3">
            <a:extLst>
              <a:ext uri="{FF2B5EF4-FFF2-40B4-BE49-F238E27FC236}">
                <a16:creationId xmlns:a16="http://schemas.microsoft.com/office/drawing/2014/main" id="{83CA63C0-DE35-4DB7-86F7-922D29D5C3C0}"/>
              </a:ext>
            </a:extLst>
          </p:cNvPr>
          <p:cNvGraphicFramePr>
            <a:graphicFrameLocks noGrp="1"/>
          </p:cNvGraphicFramePr>
          <p:nvPr/>
        </p:nvGraphicFramePr>
        <p:xfrm>
          <a:off x="7060731" y="1773333"/>
          <a:ext cx="2885123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512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338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2400" b="1" dirty="0"/>
                        <a:t>Bar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400" b="1" dirty="0"/>
                        <a:t>Ort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2400" dirty="0" err="1"/>
                        <a:t>Joey´s</a:t>
                      </a:r>
                      <a:endParaRPr lang="de-DE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2400" dirty="0"/>
                        <a:t>London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2400" dirty="0"/>
                        <a:t>O´Connor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2400" dirty="0"/>
                        <a:t>München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E0BAFD28-5660-4CCA-B3C3-A8C96BAD580D}"/>
              </a:ext>
            </a:extLst>
          </p:cNvPr>
          <p:cNvGraphicFramePr>
            <a:graphicFrameLocks noGrp="1"/>
          </p:cNvGraphicFramePr>
          <p:nvPr/>
        </p:nvGraphicFramePr>
        <p:xfrm>
          <a:off x="1753369" y="1784763"/>
          <a:ext cx="3003106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512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518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2400" b="1" dirty="0"/>
                        <a:t>Bar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400" b="1" dirty="0"/>
                        <a:t>Biersorte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2400" dirty="0" err="1"/>
                        <a:t>Joey´s</a:t>
                      </a:r>
                      <a:endParaRPr lang="de-DE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2400" dirty="0"/>
                        <a:t>Budweiser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2400" dirty="0"/>
                        <a:t>O´Connor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2400" dirty="0" err="1"/>
                        <a:t>Guiness</a:t>
                      </a:r>
                      <a:endParaRPr lang="de-DE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5C3D3A79-AD1D-47CD-B906-86FAD7405B55}"/>
              </a:ext>
            </a:extLst>
          </p:cNvPr>
          <p:cNvGraphicFramePr>
            <a:graphicFrameLocks noGrp="1"/>
          </p:cNvGraphicFramePr>
          <p:nvPr/>
        </p:nvGraphicFramePr>
        <p:xfrm>
          <a:off x="3659454" y="4254703"/>
          <a:ext cx="5888229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512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518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5129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3383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2400" b="1" dirty="0"/>
                        <a:t>Bar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400" b="1" dirty="0"/>
                        <a:t>Biersorte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400" b="1" dirty="0"/>
                        <a:t>Bar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400" b="1" dirty="0"/>
                        <a:t>Ort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2400" dirty="0" err="1"/>
                        <a:t>Joey´s</a:t>
                      </a:r>
                      <a:endParaRPr lang="de-DE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2400" dirty="0"/>
                        <a:t>Budweiser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2400" dirty="0" err="1"/>
                        <a:t>Joey´s</a:t>
                      </a:r>
                      <a:endParaRPr lang="de-DE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2400" dirty="0"/>
                        <a:t>London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2400" dirty="0"/>
                        <a:t>O´Connor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2400" dirty="0" err="1"/>
                        <a:t>Guiness</a:t>
                      </a:r>
                      <a:endParaRPr lang="de-DE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2400" dirty="0"/>
                        <a:t>O´Connor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2400" dirty="0"/>
                        <a:t>München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F40F60B2-8D2D-4352-8C45-8D67165D4F64}"/>
              </a:ext>
            </a:extLst>
          </p:cNvPr>
          <p:cNvGrpSpPr/>
          <p:nvPr/>
        </p:nvGrpSpPr>
        <p:grpSpPr>
          <a:xfrm>
            <a:off x="4307133" y="5766871"/>
            <a:ext cx="3080310" cy="936104"/>
            <a:chOff x="2283778" y="5733256"/>
            <a:chExt cx="3080310" cy="936104"/>
          </a:xfrm>
        </p:grpSpPr>
        <p:grpSp>
          <p:nvGrpSpPr>
            <p:cNvPr id="8" name="Gruppieren 7">
              <a:extLst>
                <a:ext uri="{FF2B5EF4-FFF2-40B4-BE49-F238E27FC236}">
                  <a16:creationId xmlns:a16="http://schemas.microsoft.com/office/drawing/2014/main" id="{FD82D735-F961-4E3F-B093-64429CA48336}"/>
                </a:ext>
              </a:extLst>
            </p:cNvPr>
            <p:cNvGrpSpPr/>
            <p:nvPr/>
          </p:nvGrpSpPr>
          <p:grpSpPr>
            <a:xfrm>
              <a:off x="2283778" y="5733256"/>
              <a:ext cx="3080310" cy="360040"/>
              <a:chOff x="2283778" y="5733256"/>
              <a:chExt cx="3080310" cy="360040"/>
            </a:xfrm>
          </p:grpSpPr>
          <p:cxnSp>
            <p:nvCxnSpPr>
              <p:cNvPr id="10" name="Gerade Verbindung mit Pfeil 9">
                <a:extLst>
                  <a:ext uri="{FF2B5EF4-FFF2-40B4-BE49-F238E27FC236}">
                    <a16:creationId xmlns:a16="http://schemas.microsoft.com/office/drawing/2014/main" id="{A3ECC7F2-3BA3-4E2F-8F54-8CA189744E5D}"/>
                  </a:ext>
                </a:extLst>
              </p:cNvPr>
              <p:cNvCxnSpPr/>
              <p:nvPr/>
            </p:nvCxnSpPr>
            <p:spPr>
              <a:xfrm flipV="1">
                <a:off x="2283778" y="5733256"/>
                <a:ext cx="0" cy="360040"/>
              </a:xfrm>
              <a:prstGeom prst="straightConnector1">
                <a:avLst/>
              </a:prstGeom>
              <a:ln w="38100">
                <a:solidFill>
                  <a:srgbClr val="BB4D4D"/>
                </a:solidFill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" name="Gerade Verbindung mit Pfeil 10">
                <a:extLst>
                  <a:ext uri="{FF2B5EF4-FFF2-40B4-BE49-F238E27FC236}">
                    <a16:creationId xmlns:a16="http://schemas.microsoft.com/office/drawing/2014/main" id="{2D3D76BF-3665-41A1-ACEC-1C1BCD441C18}"/>
                  </a:ext>
                </a:extLst>
              </p:cNvPr>
              <p:cNvCxnSpPr/>
              <p:nvPr/>
            </p:nvCxnSpPr>
            <p:spPr>
              <a:xfrm flipV="1">
                <a:off x="5364088" y="5733256"/>
                <a:ext cx="0" cy="360040"/>
              </a:xfrm>
              <a:prstGeom prst="straightConnector1">
                <a:avLst/>
              </a:prstGeom>
              <a:ln w="38100">
                <a:solidFill>
                  <a:srgbClr val="BB4D4D"/>
                </a:solidFill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" name="Gerade Verbindung 15">
                <a:extLst>
                  <a:ext uri="{FF2B5EF4-FFF2-40B4-BE49-F238E27FC236}">
                    <a16:creationId xmlns:a16="http://schemas.microsoft.com/office/drawing/2014/main" id="{06CEC42C-6DD3-4C17-A465-7396B28E1A72}"/>
                  </a:ext>
                </a:extLst>
              </p:cNvPr>
              <p:cNvCxnSpPr/>
              <p:nvPr/>
            </p:nvCxnSpPr>
            <p:spPr>
              <a:xfrm>
                <a:off x="2283778" y="6093296"/>
                <a:ext cx="3080310" cy="0"/>
              </a:xfrm>
              <a:prstGeom prst="line">
                <a:avLst/>
              </a:prstGeom>
              <a:ln w="38100">
                <a:solidFill>
                  <a:srgbClr val="BB4D4D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CA924B11-4AF8-49A7-86F7-20FAAA5CCC87}"/>
                </a:ext>
              </a:extLst>
            </p:cNvPr>
            <p:cNvSpPr txBox="1"/>
            <p:nvPr/>
          </p:nvSpPr>
          <p:spPr>
            <a:xfrm>
              <a:off x="3582040" y="6023029"/>
              <a:ext cx="413896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de-DE" sz="3600" b="1" dirty="0">
                  <a:solidFill>
                    <a:srgbClr val="BB4D4D"/>
                  </a:solidFill>
                </a:rPr>
                <a:t>=</a:t>
              </a:r>
            </a:p>
          </p:txBody>
        </p:sp>
      </p:grpSp>
      <p:sp>
        <p:nvSpPr>
          <p:cNvPr id="13" name="Textfeld 12">
            <a:extLst>
              <a:ext uri="{FF2B5EF4-FFF2-40B4-BE49-F238E27FC236}">
                <a16:creationId xmlns:a16="http://schemas.microsoft.com/office/drawing/2014/main" id="{07A92712-19E2-4EA5-AAE5-CFCFEFC99FAA}"/>
              </a:ext>
            </a:extLst>
          </p:cNvPr>
          <p:cNvSpPr txBox="1"/>
          <p:nvPr/>
        </p:nvSpPr>
        <p:spPr>
          <a:xfrm>
            <a:off x="5417122" y="1747129"/>
            <a:ext cx="98296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  <a:endParaRPr lang="de-DE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Grafik 14" descr="Pfeil: Kurve im Uhrzeigersinn">
            <a:extLst>
              <a:ext uri="{FF2B5EF4-FFF2-40B4-BE49-F238E27FC236}">
                <a16:creationId xmlns:a16="http://schemas.microsoft.com/office/drawing/2014/main" id="{13190DE3-F3BD-4285-98F2-459EB3936F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5778994" y="2647032"/>
            <a:ext cx="1503312" cy="1503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442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40B5A8-4363-4598-BDD2-BF23AAAAD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Arbeitsauftrag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9BDCCD9-539C-4379-9AF0-64009E2310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Kopiere die Datei </a:t>
            </a:r>
            <a:r>
              <a:rPr lang="de-DE" b="1" dirty="0"/>
              <a:t>verbundInstaHub_01.pdf</a:t>
            </a:r>
            <a:r>
              <a:rPr lang="de-DE" dirty="0"/>
              <a:t> auf deinen USB-Stick.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Bearbeite anschließend die Aufgaben und halte die zugehörigen SQL-Abfragen schriftlich fest.</a:t>
            </a:r>
          </a:p>
          <a:p>
            <a:pPr mar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810789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de-DE"/>
              <a:t>TKS vs. DBS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>
              <a:defRPr/>
            </a:pPr>
            <a:r>
              <a:rPr lang="de-DE" dirty="0"/>
              <a:t>Gibt es eine maximale Zeilenanzahl in TKS? </a:t>
            </a:r>
            <a:br>
              <a:rPr lang="de-DE" dirty="0"/>
            </a:br>
            <a:r>
              <a:rPr lang="de-DE" dirty="0"/>
              <a:t>Wenn ja, wie hoch würdet ihr sie schätzen?</a:t>
            </a:r>
          </a:p>
          <a:p>
            <a:pPr lvl="1">
              <a:buSzPct val="150000"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/>
            </a:pPr>
            <a:r>
              <a:rPr lang="de-DE" sz="2800" b="1" dirty="0">
                <a:sym typeface="Wingdings" panose="05000000000000000000" pitchFamily="2" charset="2"/>
              </a:rPr>
              <a:t> Excel / </a:t>
            </a:r>
            <a:r>
              <a:rPr lang="de-DE" sz="2800" b="1" dirty="0" err="1">
                <a:sym typeface="Wingdings" panose="05000000000000000000" pitchFamily="2" charset="2"/>
              </a:rPr>
              <a:t>Calc</a:t>
            </a:r>
            <a:r>
              <a:rPr lang="de-DE" sz="2800" b="1" dirty="0">
                <a:sym typeface="Wingdings" panose="05000000000000000000" pitchFamily="2" charset="2"/>
              </a:rPr>
              <a:t>: 1 048 576 Zeilen</a:t>
            </a:r>
            <a:endParaRPr lang="de-DE" sz="2800" b="1" dirty="0"/>
          </a:p>
          <a:p>
            <a:pPr>
              <a:defRPr/>
            </a:pPr>
            <a:r>
              <a:rPr lang="de-DE" dirty="0"/>
              <a:t>Wie viele Internetseiten gibt es?</a:t>
            </a:r>
          </a:p>
          <a:p>
            <a:pPr lvl="1">
              <a:buSzPct val="150000"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/>
            </a:pPr>
            <a:r>
              <a:rPr lang="de-DE" sz="2800" b="1" dirty="0">
                <a:solidFill>
                  <a:prstClr val="black"/>
                </a:solidFill>
                <a:sym typeface="Wingdings" panose="05000000000000000000" pitchFamily="2" charset="2"/>
              </a:rPr>
              <a:t> ca. 1 958 150 000  </a:t>
            </a:r>
            <a:r>
              <a:rPr lang="de-DE" sz="2000" dirty="0">
                <a:solidFill>
                  <a:prstClr val="black"/>
                </a:solidFill>
                <a:sym typeface="Wingdings" panose="05000000000000000000" pitchFamily="2" charset="2"/>
              </a:rPr>
              <a:t>(s. </a:t>
            </a:r>
            <a:r>
              <a:rPr lang="de-DE" sz="2000" dirty="0">
                <a:solidFill>
                  <a:prstClr val="black"/>
                </a:solidFill>
                <a:sym typeface="Wingdings" panose="05000000000000000000" pitchFamily="2" charset="2"/>
                <a:hlinkClick r:id="rId4"/>
              </a:rPr>
              <a:t>http://www.internetlivestats.com/</a:t>
            </a:r>
            <a:r>
              <a:rPr lang="de-DE" sz="2000" dirty="0">
                <a:solidFill>
                  <a:prstClr val="black"/>
                </a:solidFill>
                <a:sym typeface="Wingdings" panose="05000000000000000000" pitchFamily="2" charset="2"/>
              </a:rPr>
              <a:t> )</a:t>
            </a:r>
            <a:endParaRPr lang="de-DE" sz="1800" dirty="0"/>
          </a:p>
          <a:p>
            <a:pPr>
              <a:defRPr/>
            </a:pPr>
            <a:r>
              <a:rPr lang="de-DE" dirty="0">
                <a:sym typeface="Wingdings" panose="05000000000000000000" pitchFamily="2" charset="2"/>
              </a:rPr>
              <a:t>Google z.B. speichert Informationen über fast alle Webseiten</a:t>
            </a:r>
            <a:br>
              <a:rPr lang="de-DE" dirty="0">
                <a:sym typeface="Wingdings" panose="05000000000000000000" pitchFamily="2" charset="2"/>
              </a:rPr>
            </a:br>
            <a:r>
              <a:rPr lang="de-DE" b="1" dirty="0">
                <a:solidFill>
                  <a:srgbClr val="BB4D4D"/>
                </a:solidFill>
                <a:sym typeface="Wingdings" panose="05000000000000000000" pitchFamily="2" charset="2"/>
              </a:rPr>
              <a:t>Diese Informationen würden die maximale Zeilenanzahl eines TKS bei weitem überschreiten!</a:t>
            </a:r>
          </a:p>
          <a:p>
            <a:pPr marL="0" indent="0">
              <a:buNone/>
              <a:defRPr/>
            </a:pPr>
            <a:endParaRPr lang="de-DE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theme/theme1.xml><?xml version="1.0" encoding="utf-8"?>
<a:theme xmlns:a="http://schemas.openxmlformats.org/drawingml/2006/main" name="Office">
  <a:themeElements>
    <a:clrScheme name="Blaugrü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2912</Words>
  <Application>Microsoft Office PowerPoint</Application>
  <PresentationFormat>Breitbild</PresentationFormat>
  <Paragraphs>529</Paragraphs>
  <Slides>83</Slides>
  <Notes>8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83</vt:i4>
      </vt:variant>
    </vt:vector>
  </HeadingPairs>
  <TitlesOfParts>
    <vt:vector size="91" baseType="lpstr">
      <vt:lpstr>Arial</vt:lpstr>
      <vt:lpstr>Calibri</vt:lpstr>
      <vt:lpstr>Calibri Light</vt:lpstr>
      <vt:lpstr>Consolas</vt:lpstr>
      <vt:lpstr>Courier New</vt:lpstr>
      <vt:lpstr>Times New Roman</vt:lpstr>
      <vt:lpstr>Wingdings</vt:lpstr>
      <vt:lpstr>Office</vt:lpstr>
      <vt:lpstr>Informatik</vt:lpstr>
      <vt:lpstr>Rückblick</vt:lpstr>
      <vt:lpstr>Datenverwaltung</vt:lpstr>
      <vt:lpstr>Verwaltung mit TKS</vt:lpstr>
      <vt:lpstr>Verwaltung mit TKS</vt:lpstr>
      <vt:lpstr>Aufgabe 1 – 20 min</vt:lpstr>
      <vt:lpstr>Datenbanksysteme</vt:lpstr>
      <vt:lpstr>Datenbanksysteme</vt:lpstr>
      <vt:lpstr>TKS vs. DBS</vt:lpstr>
      <vt:lpstr>Zusammenfassung</vt:lpstr>
      <vt:lpstr>PowerPoint-Präsentation</vt:lpstr>
      <vt:lpstr>Tabellen in Datenbanken</vt:lpstr>
      <vt:lpstr>Tabellen in Datenbanken</vt:lpstr>
      <vt:lpstr>Primärschlüssel</vt:lpstr>
      <vt:lpstr>Relationale Datenbanken</vt:lpstr>
      <vt:lpstr>Datentypen</vt:lpstr>
      <vt:lpstr>Wiederholung</vt:lpstr>
      <vt:lpstr>Klassenkarte    DB-Schema</vt:lpstr>
      <vt:lpstr>Ein eigenes soziales Netzwerk</vt:lpstr>
      <vt:lpstr>InstaHub</vt:lpstr>
      <vt:lpstr>InstaHub – Administration</vt:lpstr>
      <vt:lpstr>InstaHub – Administration </vt:lpstr>
      <vt:lpstr>Datenbankabfragen</vt:lpstr>
      <vt:lpstr>Datenbankabfragen</vt:lpstr>
      <vt:lpstr>Datenbankabfragen</vt:lpstr>
      <vt:lpstr>Arbeitsauftrag – 10 min</vt:lpstr>
      <vt:lpstr>Arbeitsauftrag – 10 min</vt:lpstr>
      <vt:lpstr>Arbeitsauftrag – 10 min</vt:lpstr>
      <vt:lpstr>InstaHub – Administration </vt:lpstr>
      <vt:lpstr>Datenbankabfragen</vt:lpstr>
      <vt:lpstr>Arbeitsauftrag – 15 min</vt:lpstr>
      <vt:lpstr>Arbeitsauftrag – 10 min</vt:lpstr>
      <vt:lpstr>Datenbankabfragen</vt:lpstr>
      <vt:lpstr>Arbeitsauftrag – 5 min</vt:lpstr>
      <vt:lpstr>Datenbankabfragen</vt:lpstr>
      <vt:lpstr>Datenbankabfragen</vt:lpstr>
      <vt:lpstr>Datenbankabfragen</vt:lpstr>
      <vt:lpstr>Logische Operatoren</vt:lpstr>
      <vt:lpstr>Arbeitsauftrag – 15 min</vt:lpstr>
      <vt:lpstr>Weitere Datenbanken</vt:lpstr>
      <vt:lpstr>Weitere Datenbanken</vt:lpstr>
      <vt:lpstr>Daten – Einkauf </vt:lpstr>
      <vt:lpstr>Daten – Einkauf </vt:lpstr>
      <vt:lpstr>Aggregatfunktionen</vt:lpstr>
      <vt:lpstr>Wie viele Kunden haben bar bezahlt?</vt:lpstr>
      <vt:lpstr>Aggregatfunktionen </vt:lpstr>
      <vt:lpstr>Aggregatfunktionen</vt:lpstr>
      <vt:lpstr>Aggregatfunktionen </vt:lpstr>
      <vt:lpstr>Aggregatfunktionen</vt:lpstr>
      <vt:lpstr>Arbeitsauftrag – 20 min</vt:lpstr>
      <vt:lpstr>Aufbau einer SQL-Abfrage</vt:lpstr>
      <vt:lpstr>Aufbau einer SQL-Abfrage</vt:lpstr>
      <vt:lpstr>Foto-Upload im InstaHub</vt:lpstr>
      <vt:lpstr>Objektorientiertes Datenmodell</vt:lpstr>
      <vt:lpstr>Wiederholung</vt:lpstr>
      <vt:lpstr>Fotos in der Datenbank</vt:lpstr>
      <vt:lpstr>Fotos in der Datenbank</vt:lpstr>
      <vt:lpstr>Fotos in der Datenbank</vt:lpstr>
      <vt:lpstr>Redundante Information</vt:lpstr>
      <vt:lpstr>Objektorientiertes Datenmodell</vt:lpstr>
      <vt:lpstr>Arbeitsauftrag – 5 min</vt:lpstr>
      <vt:lpstr>Lösung</vt:lpstr>
      <vt:lpstr>Beziehung der Klassen users und photos</vt:lpstr>
      <vt:lpstr>Beziehung der Klassen users und photos</vt:lpstr>
      <vt:lpstr>Arbeitsauftrag – 10 min </vt:lpstr>
      <vt:lpstr>Arbeitsauftrag – 10 min </vt:lpstr>
      <vt:lpstr>Beziehungen zwischen Datenbanktabellen</vt:lpstr>
      <vt:lpstr>1:n-Beziehungen</vt:lpstr>
      <vt:lpstr>1:n-Beziehungen</vt:lpstr>
      <vt:lpstr>1:n-Beziehungen</vt:lpstr>
      <vt:lpstr>Arbeitsauftrag – 15 min</vt:lpstr>
      <vt:lpstr>Fotos im InstaHub</vt:lpstr>
      <vt:lpstr>Auszug der Ergebnistabelle</vt:lpstr>
      <vt:lpstr>Prüfen der Ergebnisse</vt:lpstr>
      <vt:lpstr>Auflistung aller Nutzer mit ihren Fotos</vt:lpstr>
      <vt:lpstr>PowerPoint-Präsentation</vt:lpstr>
      <vt:lpstr>Auflistung aller Nutzer mit ihren Fotos</vt:lpstr>
      <vt:lpstr>Ergebnistabelle</vt:lpstr>
      <vt:lpstr>Abfragen über mehrere Tabellen</vt:lpstr>
      <vt:lpstr>Kreuzprodukt</vt:lpstr>
      <vt:lpstr>Abfragen über mehrere Tabellen</vt:lpstr>
      <vt:lpstr>Join</vt:lpstr>
      <vt:lpstr>Arbeitsauftrag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Anja Eckstein</dc:creator>
  <cp:lastModifiedBy>Franz Carlsen</cp:lastModifiedBy>
  <cp:revision>110</cp:revision>
  <dcterms:created xsi:type="dcterms:W3CDTF">2019-02-20T11:15:47Z</dcterms:created>
  <dcterms:modified xsi:type="dcterms:W3CDTF">2020-01-29T20:13:23Z</dcterms:modified>
</cp:coreProperties>
</file>